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87" r:id="rId3"/>
    <p:sldId id="266" r:id="rId4"/>
    <p:sldId id="305" r:id="rId5"/>
    <p:sldId id="297" r:id="rId6"/>
    <p:sldId id="313" r:id="rId7"/>
    <p:sldId id="304" r:id="rId8"/>
    <p:sldId id="314" r:id="rId9"/>
    <p:sldId id="301" r:id="rId10"/>
    <p:sldId id="315" r:id="rId11"/>
    <p:sldId id="309" r:id="rId12"/>
    <p:sldId id="303" r:id="rId13"/>
    <p:sldId id="316" r:id="rId14"/>
    <p:sldId id="320" r:id="rId15"/>
    <p:sldId id="321" r:id="rId16"/>
    <p:sldId id="312" r:id="rId17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ona Hui" initials="TH" lastIdx="1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3300"/>
    <a:srgbClr val="005674"/>
    <a:srgbClr val="009AD0"/>
    <a:srgbClr val="9900FF"/>
    <a:srgbClr val="761276"/>
    <a:srgbClr val="00729A"/>
    <a:srgbClr val="CC0000"/>
    <a:srgbClr val="0099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3" autoAdjust="0"/>
    <p:restoredTop sz="86526" autoAdjust="0"/>
  </p:normalViewPr>
  <p:slideViewPr>
    <p:cSldViewPr snapToGrid="0">
      <p:cViewPr varScale="1">
        <p:scale>
          <a:sx n="83" d="100"/>
          <a:sy n="83" d="100"/>
        </p:scale>
        <p:origin x="-936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B0D1B-6B46-4D1B-9918-19DF7D0E1861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083D44F9-08D8-49B3-A507-C998E6FEC270}">
      <dgm:prSet phldrT="[文字]" custT="1"/>
      <dgm:spPr>
        <a:solidFill>
          <a:srgbClr val="9933FF"/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4000" b="1" dirty="0" smtClean="0">
              <a:latin typeface="微軟正黑體"/>
              <a:ea typeface="微軟正黑體"/>
              <a:cs typeface="微軟正黑體"/>
            </a:rPr>
            <a:t>OPC-3  </a:t>
          </a:r>
          <a:endParaRPr lang="en-US" altLang="zh-TW" sz="4000" dirty="0" smtClean="0">
            <a:latin typeface="微軟正黑體"/>
            <a:ea typeface="微軟正黑體"/>
            <a:cs typeface="微軟正黑體"/>
          </a:endParaRPr>
        </a:p>
      </dgm:t>
    </dgm:pt>
    <dgm:pt modelId="{A72FA9C1-3EC7-4784-A5B7-F569AA988A17}" type="parTrans" cxnId="{0431FF5D-6630-4A54-A0DF-D281A47DECF0}">
      <dgm:prSet/>
      <dgm:spPr/>
      <dgm:t>
        <a:bodyPr/>
        <a:lstStyle/>
        <a:p>
          <a:endParaRPr lang="zh-TW" altLang="en-US" sz="4000"/>
        </a:p>
      </dgm:t>
    </dgm:pt>
    <dgm:pt modelId="{0D131B34-2771-4793-BD8C-E2F9A6EC7B38}" type="sibTrans" cxnId="{0431FF5D-6630-4A54-A0DF-D281A47DECF0}">
      <dgm:prSet/>
      <dgm:spPr/>
      <dgm:t>
        <a:bodyPr/>
        <a:lstStyle/>
        <a:p>
          <a:endParaRPr lang="zh-TW" altLang="en-US" sz="4000"/>
        </a:p>
      </dgm:t>
    </dgm:pt>
    <dgm:pt modelId="{C0DE7BE2-A452-46A8-8FED-D2F38727B084}">
      <dgm:prSet phldrT="[文字]" custT="1"/>
      <dgm:spPr/>
      <dgm:t>
        <a:bodyPr/>
        <a:lstStyle/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000" b="1" dirty="0" smtClean="0">
              <a:latin typeface="微軟正黑體"/>
              <a:ea typeface="微軟正黑體"/>
              <a:cs typeface="微軟正黑體"/>
            </a:rPr>
            <a:t>維生素</a:t>
          </a:r>
          <a:endParaRPr lang="zh-TW" altLang="en-US" sz="4000" dirty="0"/>
        </a:p>
      </dgm:t>
    </dgm:pt>
    <dgm:pt modelId="{D242736B-3F41-4F11-8681-7FA01DD48D91}" type="parTrans" cxnId="{238A7BB5-1479-47B5-993E-A9A43B838ED2}">
      <dgm:prSet/>
      <dgm:spPr/>
      <dgm:t>
        <a:bodyPr/>
        <a:lstStyle/>
        <a:p>
          <a:endParaRPr lang="zh-TW" altLang="en-US" sz="4000"/>
        </a:p>
      </dgm:t>
    </dgm:pt>
    <dgm:pt modelId="{B84D29E4-88FD-4ADF-A602-40B684082611}" type="sibTrans" cxnId="{238A7BB5-1479-47B5-993E-A9A43B838ED2}">
      <dgm:prSet/>
      <dgm:spPr/>
      <dgm:t>
        <a:bodyPr/>
        <a:lstStyle/>
        <a:p>
          <a:endParaRPr lang="zh-TW" altLang="en-US" sz="4000"/>
        </a:p>
      </dgm:t>
    </dgm:pt>
    <dgm:pt modelId="{BFD0F4A8-3A57-4CBB-9DD6-AD4131FACD7C}">
      <dgm:prSet phldrT="[文字]" custT="1"/>
      <dgm:spPr>
        <a:solidFill>
          <a:srgbClr val="00B0F0"/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000" b="1" dirty="0" smtClean="0">
              <a:latin typeface="微軟正黑體"/>
              <a:ea typeface="微軟正黑體"/>
              <a:cs typeface="微軟正黑體"/>
            </a:rPr>
            <a:t>強鈣配方</a:t>
          </a:r>
          <a:endParaRPr lang="zh-TW" altLang="en-US" sz="4000" dirty="0"/>
        </a:p>
      </dgm:t>
    </dgm:pt>
    <dgm:pt modelId="{F4DB12C6-F006-4A03-8CF5-1CB542421BF8}" type="parTrans" cxnId="{79748A7B-1467-40E1-A1E6-B778F4111260}">
      <dgm:prSet/>
      <dgm:spPr/>
      <dgm:t>
        <a:bodyPr/>
        <a:lstStyle/>
        <a:p>
          <a:endParaRPr lang="zh-TW" altLang="en-US" sz="4000"/>
        </a:p>
      </dgm:t>
    </dgm:pt>
    <dgm:pt modelId="{11BD8963-245A-4B63-871F-D661408884A2}" type="sibTrans" cxnId="{79748A7B-1467-40E1-A1E6-B778F4111260}">
      <dgm:prSet/>
      <dgm:spPr/>
      <dgm:t>
        <a:bodyPr/>
        <a:lstStyle/>
        <a:p>
          <a:endParaRPr lang="zh-TW" altLang="en-US" sz="4000"/>
        </a:p>
      </dgm:t>
    </dgm:pt>
    <dgm:pt modelId="{A0E558C0-D649-4003-911F-5183A4BDCB5E}">
      <dgm:prSet phldrT="[文字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000" b="1" dirty="0" smtClean="0">
              <a:latin typeface="微軟正黑體"/>
              <a:ea typeface="微軟正黑體"/>
              <a:cs typeface="微軟正黑體"/>
            </a:rPr>
            <a:t>蔬果精華</a:t>
          </a:r>
          <a:endParaRPr lang="zh-TW" altLang="en-US" sz="4000" dirty="0"/>
        </a:p>
      </dgm:t>
    </dgm:pt>
    <dgm:pt modelId="{71569C51-2BFB-4767-8318-FACD6115E246}" type="parTrans" cxnId="{9A90F976-02C8-4B3E-AE96-B73DB95B5AB0}">
      <dgm:prSet/>
      <dgm:spPr/>
      <dgm:t>
        <a:bodyPr/>
        <a:lstStyle/>
        <a:p>
          <a:endParaRPr lang="zh-TW" altLang="en-US" sz="4000"/>
        </a:p>
      </dgm:t>
    </dgm:pt>
    <dgm:pt modelId="{7B9D6657-BC7A-4BFE-8A43-5605A35A8067}" type="sibTrans" cxnId="{9A90F976-02C8-4B3E-AE96-B73DB95B5AB0}">
      <dgm:prSet/>
      <dgm:spPr/>
      <dgm:t>
        <a:bodyPr/>
        <a:lstStyle/>
        <a:p>
          <a:endParaRPr lang="zh-TW" altLang="en-US" sz="4000"/>
        </a:p>
      </dgm:t>
    </dgm:pt>
    <dgm:pt modelId="{EAC8702D-B7B5-4A4F-88FF-FFEA8687568A}">
      <dgm:prSet phldrT="[文字]"/>
      <dgm:spPr/>
      <dgm:t>
        <a:bodyPr/>
        <a:lstStyle/>
        <a:p>
          <a:endParaRPr lang="zh-TW" altLang="en-US" dirty="0"/>
        </a:p>
      </dgm:t>
    </dgm:pt>
    <dgm:pt modelId="{123C73D5-0690-47CF-A50F-D694B5342ECB}" type="sibTrans" cxnId="{F159BEE5-A308-4077-8267-81D983CD5365}">
      <dgm:prSet/>
      <dgm:spPr/>
      <dgm:t>
        <a:bodyPr/>
        <a:lstStyle/>
        <a:p>
          <a:endParaRPr lang="zh-TW" altLang="en-US" sz="4000"/>
        </a:p>
      </dgm:t>
    </dgm:pt>
    <dgm:pt modelId="{B5A02E2E-5DB9-4DB0-BF6B-EC9FB455609A}" type="parTrans" cxnId="{F159BEE5-A308-4077-8267-81D983CD5365}">
      <dgm:prSet/>
      <dgm:spPr/>
      <dgm:t>
        <a:bodyPr/>
        <a:lstStyle/>
        <a:p>
          <a:endParaRPr lang="zh-TW" altLang="en-US" sz="4000"/>
        </a:p>
      </dgm:t>
    </dgm:pt>
    <dgm:pt modelId="{603C37C0-8B95-492E-8963-55043BAF6304}" type="pres">
      <dgm:prSet presAssocID="{771B0D1B-6B46-4D1B-9918-19DF7D0E186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7672668-567F-4C74-8407-B54021A8C38C}" type="pres">
      <dgm:prSet presAssocID="{771B0D1B-6B46-4D1B-9918-19DF7D0E1861}" presName="matrix" presStyleCnt="0"/>
      <dgm:spPr/>
    </dgm:pt>
    <dgm:pt modelId="{0D06CCD6-77EF-4992-B017-BFB7EFAB0ABA}" type="pres">
      <dgm:prSet presAssocID="{771B0D1B-6B46-4D1B-9918-19DF7D0E1861}" presName="tile1" presStyleLbl="node1" presStyleIdx="0" presStyleCnt="4" custLinFactNeighborY="-610"/>
      <dgm:spPr/>
      <dgm:t>
        <a:bodyPr/>
        <a:lstStyle/>
        <a:p>
          <a:endParaRPr lang="zh-TW" altLang="en-US"/>
        </a:p>
      </dgm:t>
    </dgm:pt>
    <dgm:pt modelId="{5DFAE270-3A9C-4B8B-9FA8-40BD92500A2B}" type="pres">
      <dgm:prSet presAssocID="{771B0D1B-6B46-4D1B-9918-19DF7D0E18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9574F7-B7EC-4E60-AC8F-8A1A28243518}" type="pres">
      <dgm:prSet presAssocID="{771B0D1B-6B46-4D1B-9918-19DF7D0E1861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F7B7C4F7-CFB5-4E12-98BD-75FD679DBE1B}" type="pres">
      <dgm:prSet presAssocID="{771B0D1B-6B46-4D1B-9918-19DF7D0E18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BC77D8-640F-4ED4-9C40-2CB26E22A6D1}" type="pres">
      <dgm:prSet presAssocID="{771B0D1B-6B46-4D1B-9918-19DF7D0E1861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8B0A6872-EDD7-4DEA-816F-6BFF80676D14}" type="pres">
      <dgm:prSet presAssocID="{771B0D1B-6B46-4D1B-9918-19DF7D0E18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A9BF4B-F033-4A25-9BB7-5D83B68C013E}" type="pres">
      <dgm:prSet presAssocID="{771B0D1B-6B46-4D1B-9918-19DF7D0E1861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4C552C33-60C2-4E45-9831-1D4154595E26}" type="pres">
      <dgm:prSet presAssocID="{771B0D1B-6B46-4D1B-9918-19DF7D0E18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8B93AE-DF8F-4639-8A52-6AA5F2012704}" type="pres">
      <dgm:prSet presAssocID="{771B0D1B-6B46-4D1B-9918-19DF7D0E186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238802-2FF9-4CF5-919F-C46AD04C6D73}" type="presOf" srcId="{A0E558C0-D649-4003-911F-5183A4BDCB5E}" destId="{3CA9BF4B-F033-4A25-9BB7-5D83B68C013E}" srcOrd="0" destOrd="0" presId="urn:microsoft.com/office/officeart/2005/8/layout/matrix1"/>
    <dgm:cxn modelId="{3B1CA4F6-CC03-4025-9D89-AF0B48AFD925}" type="presOf" srcId="{C0DE7BE2-A452-46A8-8FED-D2F38727B084}" destId="{EE9574F7-B7EC-4E60-AC8F-8A1A28243518}" srcOrd="0" destOrd="0" presId="urn:microsoft.com/office/officeart/2005/8/layout/matrix1"/>
    <dgm:cxn modelId="{8C3E020B-BCDB-4832-A6EC-9F45450F559F}" type="presOf" srcId="{BFD0F4A8-3A57-4CBB-9DD6-AD4131FACD7C}" destId="{4BBC77D8-640F-4ED4-9C40-2CB26E22A6D1}" srcOrd="0" destOrd="0" presId="urn:microsoft.com/office/officeart/2005/8/layout/matrix1"/>
    <dgm:cxn modelId="{F159BEE5-A308-4077-8267-81D983CD5365}" srcId="{771B0D1B-6B46-4D1B-9918-19DF7D0E1861}" destId="{EAC8702D-B7B5-4A4F-88FF-FFEA8687568A}" srcOrd="0" destOrd="0" parTransId="{B5A02E2E-5DB9-4DB0-BF6B-EC9FB455609A}" sibTransId="{123C73D5-0690-47CF-A50F-D694B5342ECB}"/>
    <dgm:cxn modelId="{238A7BB5-1479-47B5-993E-A9A43B838ED2}" srcId="{EAC8702D-B7B5-4A4F-88FF-FFEA8687568A}" destId="{C0DE7BE2-A452-46A8-8FED-D2F38727B084}" srcOrd="1" destOrd="0" parTransId="{D242736B-3F41-4F11-8681-7FA01DD48D91}" sibTransId="{B84D29E4-88FD-4ADF-A602-40B684082611}"/>
    <dgm:cxn modelId="{60EC03B1-EDBA-4F20-A8A1-A4AC8184ED73}" type="presOf" srcId="{083D44F9-08D8-49B3-A507-C998E6FEC270}" destId="{5DFAE270-3A9C-4B8B-9FA8-40BD92500A2B}" srcOrd="1" destOrd="0" presId="urn:microsoft.com/office/officeart/2005/8/layout/matrix1"/>
    <dgm:cxn modelId="{0431FF5D-6630-4A54-A0DF-D281A47DECF0}" srcId="{EAC8702D-B7B5-4A4F-88FF-FFEA8687568A}" destId="{083D44F9-08D8-49B3-A507-C998E6FEC270}" srcOrd="0" destOrd="0" parTransId="{A72FA9C1-3EC7-4784-A5B7-F569AA988A17}" sibTransId="{0D131B34-2771-4793-BD8C-E2F9A6EC7B38}"/>
    <dgm:cxn modelId="{D3CC202C-4B84-4BCA-B423-78BBB705DE12}" type="presOf" srcId="{A0E558C0-D649-4003-911F-5183A4BDCB5E}" destId="{4C552C33-60C2-4E45-9831-1D4154595E26}" srcOrd="1" destOrd="0" presId="urn:microsoft.com/office/officeart/2005/8/layout/matrix1"/>
    <dgm:cxn modelId="{3EF4213A-BD82-4BF2-999E-89F7521B9C40}" type="presOf" srcId="{BFD0F4A8-3A57-4CBB-9DD6-AD4131FACD7C}" destId="{8B0A6872-EDD7-4DEA-816F-6BFF80676D14}" srcOrd="1" destOrd="0" presId="urn:microsoft.com/office/officeart/2005/8/layout/matrix1"/>
    <dgm:cxn modelId="{50AAF003-A8A6-4A27-9EE8-05FEBEE3C8F7}" type="presOf" srcId="{083D44F9-08D8-49B3-A507-C998E6FEC270}" destId="{0D06CCD6-77EF-4992-B017-BFB7EFAB0ABA}" srcOrd="0" destOrd="0" presId="urn:microsoft.com/office/officeart/2005/8/layout/matrix1"/>
    <dgm:cxn modelId="{9A90F976-02C8-4B3E-AE96-B73DB95B5AB0}" srcId="{EAC8702D-B7B5-4A4F-88FF-FFEA8687568A}" destId="{A0E558C0-D649-4003-911F-5183A4BDCB5E}" srcOrd="3" destOrd="0" parTransId="{71569C51-2BFB-4767-8318-FACD6115E246}" sibTransId="{7B9D6657-BC7A-4BFE-8A43-5605A35A8067}"/>
    <dgm:cxn modelId="{76AB2C61-B91C-4EB4-BD93-8B3C5DD2EB97}" type="presOf" srcId="{EAC8702D-B7B5-4A4F-88FF-FFEA8687568A}" destId="{F48B93AE-DF8F-4639-8A52-6AA5F2012704}" srcOrd="0" destOrd="0" presId="urn:microsoft.com/office/officeart/2005/8/layout/matrix1"/>
    <dgm:cxn modelId="{F4396D72-5247-459E-B2C2-72ABCAA3CF87}" type="presOf" srcId="{771B0D1B-6B46-4D1B-9918-19DF7D0E1861}" destId="{603C37C0-8B95-492E-8963-55043BAF6304}" srcOrd="0" destOrd="0" presId="urn:microsoft.com/office/officeart/2005/8/layout/matrix1"/>
    <dgm:cxn modelId="{4435F38F-EE40-4556-9B87-2F2720D2AC0F}" type="presOf" srcId="{C0DE7BE2-A452-46A8-8FED-D2F38727B084}" destId="{F7B7C4F7-CFB5-4E12-98BD-75FD679DBE1B}" srcOrd="1" destOrd="0" presId="urn:microsoft.com/office/officeart/2005/8/layout/matrix1"/>
    <dgm:cxn modelId="{79748A7B-1467-40E1-A1E6-B778F4111260}" srcId="{EAC8702D-B7B5-4A4F-88FF-FFEA8687568A}" destId="{BFD0F4A8-3A57-4CBB-9DD6-AD4131FACD7C}" srcOrd="2" destOrd="0" parTransId="{F4DB12C6-F006-4A03-8CF5-1CB542421BF8}" sibTransId="{11BD8963-245A-4B63-871F-D661408884A2}"/>
    <dgm:cxn modelId="{44DDFB6D-7308-466E-B52E-87A4D4BA3368}" type="presParOf" srcId="{603C37C0-8B95-492E-8963-55043BAF6304}" destId="{27672668-567F-4C74-8407-B54021A8C38C}" srcOrd="0" destOrd="0" presId="urn:microsoft.com/office/officeart/2005/8/layout/matrix1"/>
    <dgm:cxn modelId="{78437756-66B3-47D8-9E91-938F3728B924}" type="presParOf" srcId="{27672668-567F-4C74-8407-B54021A8C38C}" destId="{0D06CCD6-77EF-4992-B017-BFB7EFAB0ABA}" srcOrd="0" destOrd="0" presId="urn:microsoft.com/office/officeart/2005/8/layout/matrix1"/>
    <dgm:cxn modelId="{9E3F9FCE-7E08-4428-84EC-ABFBA8C785AE}" type="presParOf" srcId="{27672668-567F-4C74-8407-B54021A8C38C}" destId="{5DFAE270-3A9C-4B8B-9FA8-40BD92500A2B}" srcOrd="1" destOrd="0" presId="urn:microsoft.com/office/officeart/2005/8/layout/matrix1"/>
    <dgm:cxn modelId="{569B160D-32C0-4107-8A4B-BEDCA43A3403}" type="presParOf" srcId="{27672668-567F-4C74-8407-B54021A8C38C}" destId="{EE9574F7-B7EC-4E60-AC8F-8A1A28243518}" srcOrd="2" destOrd="0" presId="urn:microsoft.com/office/officeart/2005/8/layout/matrix1"/>
    <dgm:cxn modelId="{520D1881-8B1C-4C18-BE8B-447CC12CD5EE}" type="presParOf" srcId="{27672668-567F-4C74-8407-B54021A8C38C}" destId="{F7B7C4F7-CFB5-4E12-98BD-75FD679DBE1B}" srcOrd="3" destOrd="0" presId="urn:microsoft.com/office/officeart/2005/8/layout/matrix1"/>
    <dgm:cxn modelId="{991C4096-23CD-4E10-9872-8E65721E4BCB}" type="presParOf" srcId="{27672668-567F-4C74-8407-B54021A8C38C}" destId="{4BBC77D8-640F-4ED4-9C40-2CB26E22A6D1}" srcOrd="4" destOrd="0" presId="urn:microsoft.com/office/officeart/2005/8/layout/matrix1"/>
    <dgm:cxn modelId="{2EF36FE2-0FA7-4B7D-972A-79EABCDE1669}" type="presParOf" srcId="{27672668-567F-4C74-8407-B54021A8C38C}" destId="{8B0A6872-EDD7-4DEA-816F-6BFF80676D14}" srcOrd="5" destOrd="0" presId="urn:microsoft.com/office/officeart/2005/8/layout/matrix1"/>
    <dgm:cxn modelId="{C538F4C9-3551-4925-B48F-508903025DE7}" type="presParOf" srcId="{27672668-567F-4C74-8407-B54021A8C38C}" destId="{3CA9BF4B-F033-4A25-9BB7-5D83B68C013E}" srcOrd="6" destOrd="0" presId="urn:microsoft.com/office/officeart/2005/8/layout/matrix1"/>
    <dgm:cxn modelId="{3B1BA32A-BF6B-413C-8737-2EAE4C0FA4DA}" type="presParOf" srcId="{27672668-567F-4C74-8407-B54021A8C38C}" destId="{4C552C33-60C2-4E45-9831-1D4154595E26}" srcOrd="7" destOrd="0" presId="urn:microsoft.com/office/officeart/2005/8/layout/matrix1"/>
    <dgm:cxn modelId="{E7E73D46-01F2-4115-A64E-96634A907F8F}" type="presParOf" srcId="{603C37C0-8B95-492E-8963-55043BAF6304}" destId="{F48B93AE-DF8F-4639-8A52-6AA5F201270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6CCD6-77EF-4992-B017-BFB7EFAB0ABA}">
      <dsp:nvSpPr>
        <dsp:cNvPr id="0" name=""/>
        <dsp:cNvSpPr/>
      </dsp:nvSpPr>
      <dsp:spPr>
        <a:xfrm rot="16200000">
          <a:off x="1007745" y="-1007745"/>
          <a:ext cx="1908810" cy="3924300"/>
        </a:xfrm>
        <a:prstGeom prst="round1Rect">
          <a:avLst/>
        </a:prstGeom>
        <a:solidFill>
          <a:srgbClr val="99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4000" b="1" kern="1200" dirty="0" smtClean="0">
              <a:latin typeface="微軟正黑體"/>
              <a:ea typeface="微軟正黑體"/>
              <a:cs typeface="微軟正黑體"/>
            </a:rPr>
            <a:t>OPC-3  </a:t>
          </a:r>
          <a:endParaRPr lang="en-US" altLang="zh-TW" sz="4000" kern="1200" dirty="0" smtClean="0">
            <a:latin typeface="微軟正黑體"/>
            <a:ea typeface="微軟正黑體"/>
            <a:cs typeface="微軟正黑體"/>
          </a:endParaRPr>
        </a:p>
      </dsp:txBody>
      <dsp:txXfrm rot="5400000">
        <a:off x="0" y="0"/>
        <a:ext cx="3924300" cy="1431607"/>
      </dsp:txXfrm>
    </dsp:sp>
    <dsp:sp modelId="{EE9574F7-B7EC-4E60-AC8F-8A1A28243518}">
      <dsp:nvSpPr>
        <dsp:cNvPr id="0" name=""/>
        <dsp:cNvSpPr/>
      </dsp:nvSpPr>
      <dsp:spPr>
        <a:xfrm>
          <a:off x="3924300" y="0"/>
          <a:ext cx="3924300" cy="1908810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000" b="1" kern="1200" dirty="0" smtClean="0">
              <a:latin typeface="微軟正黑體"/>
              <a:ea typeface="微軟正黑體"/>
              <a:cs typeface="微軟正黑體"/>
            </a:rPr>
            <a:t>維生素</a:t>
          </a:r>
          <a:endParaRPr lang="zh-TW" altLang="en-US" sz="4000" kern="1200" dirty="0"/>
        </a:p>
      </dsp:txBody>
      <dsp:txXfrm>
        <a:off x="3924300" y="0"/>
        <a:ext cx="3924300" cy="1431607"/>
      </dsp:txXfrm>
    </dsp:sp>
    <dsp:sp modelId="{4BBC77D8-640F-4ED4-9C40-2CB26E22A6D1}">
      <dsp:nvSpPr>
        <dsp:cNvPr id="0" name=""/>
        <dsp:cNvSpPr/>
      </dsp:nvSpPr>
      <dsp:spPr>
        <a:xfrm rot="10800000">
          <a:off x="0" y="1908810"/>
          <a:ext cx="3924300" cy="1908810"/>
        </a:xfrm>
        <a:prstGeom prst="round1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000" b="1" kern="1200" dirty="0" smtClean="0">
              <a:latin typeface="微軟正黑體"/>
              <a:ea typeface="微軟正黑體"/>
              <a:cs typeface="微軟正黑體"/>
            </a:rPr>
            <a:t>強鈣配方</a:t>
          </a:r>
          <a:endParaRPr lang="zh-TW" altLang="en-US" sz="4000" kern="1200" dirty="0"/>
        </a:p>
      </dsp:txBody>
      <dsp:txXfrm rot="10800000">
        <a:off x="0" y="2386012"/>
        <a:ext cx="3924300" cy="1431607"/>
      </dsp:txXfrm>
    </dsp:sp>
    <dsp:sp modelId="{3CA9BF4B-F033-4A25-9BB7-5D83B68C013E}">
      <dsp:nvSpPr>
        <dsp:cNvPr id="0" name=""/>
        <dsp:cNvSpPr/>
      </dsp:nvSpPr>
      <dsp:spPr>
        <a:xfrm rot="5400000">
          <a:off x="4932045" y="901065"/>
          <a:ext cx="1908810" cy="3924300"/>
        </a:xfrm>
        <a:prstGeom prst="round1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000" b="1" kern="1200" dirty="0" smtClean="0">
              <a:latin typeface="微軟正黑體"/>
              <a:ea typeface="微軟正黑體"/>
              <a:cs typeface="微軟正黑體"/>
            </a:rPr>
            <a:t>蔬果精華</a:t>
          </a:r>
          <a:endParaRPr lang="zh-TW" altLang="en-US" sz="4000" kern="1200" dirty="0"/>
        </a:p>
      </dsp:txBody>
      <dsp:txXfrm rot="-5400000">
        <a:off x="3924300" y="2386012"/>
        <a:ext cx="3924300" cy="1431607"/>
      </dsp:txXfrm>
    </dsp:sp>
    <dsp:sp modelId="{F48B93AE-DF8F-4639-8A52-6AA5F2012704}">
      <dsp:nvSpPr>
        <dsp:cNvPr id="0" name=""/>
        <dsp:cNvSpPr/>
      </dsp:nvSpPr>
      <dsp:spPr>
        <a:xfrm>
          <a:off x="2747010" y="1431607"/>
          <a:ext cx="2354580" cy="954405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900" kern="1200" dirty="0"/>
        </a:p>
      </dsp:txBody>
      <dsp:txXfrm>
        <a:off x="2793600" y="1478197"/>
        <a:ext cx="2261400" cy="861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6B066-6DF2-4580-94DF-B21805735E39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F1818-6EC2-467F-94D7-E8F7A6287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4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utrition/topics/ida/e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074887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utrition/topics/ida/e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074887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utrition/topics/ida/e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3074887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Sources: </a:t>
            </a:r>
          </a:p>
          <a:p>
            <a:r>
              <a:rPr lang="en-US" i="1" dirty="0" smtClean="0">
                <a:hlinkClick r:id="rId3"/>
              </a:rPr>
              <a:t>http://www.who.int/nutrition/topics/ida/en/</a:t>
            </a:r>
            <a:endParaRPr lang="en-US" i="1" dirty="0" smtClean="0"/>
          </a:p>
          <a:p>
            <a:r>
              <a:rPr lang="en-US" i="1" dirty="0" smtClean="0">
                <a:hlinkClick r:id="rId4"/>
              </a:rPr>
              <a:t>https://www.ncbi.nlm.nih.gov/pmc/articles/PMC3074887/</a:t>
            </a:r>
            <a:r>
              <a:rPr lang="en-US" i="1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F1818-6EC2-467F-94D7-E8F7A62877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1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Sources: </a:t>
            </a:r>
          </a:p>
          <a:p>
            <a:r>
              <a:rPr lang="en-US" i="1" dirty="0" smtClean="0">
                <a:hlinkClick r:id="rId3"/>
              </a:rPr>
              <a:t>http://www.who.int/nutrition/topics/ida/en/</a:t>
            </a:r>
            <a:endParaRPr lang="en-US" i="1" dirty="0" smtClean="0"/>
          </a:p>
          <a:p>
            <a:r>
              <a:rPr lang="en-US" i="1" dirty="0" smtClean="0">
                <a:hlinkClick r:id="rId4"/>
              </a:rPr>
              <a:t>https://www.ncbi.nlm.nih.gov/pmc/articles/PMC3074887/</a:t>
            </a:r>
            <a:r>
              <a:rPr lang="en-US" i="1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F1818-6EC2-467F-94D7-E8F7A62877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17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Sources: </a:t>
            </a:r>
          </a:p>
          <a:p>
            <a:r>
              <a:rPr lang="en-US" i="1" dirty="0" smtClean="0">
                <a:hlinkClick r:id="rId3"/>
              </a:rPr>
              <a:t>http://www.who.int/nutrition/topics/ida/en/</a:t>
            </a:r>
            <a:endParaRPr lang="en-US" i="1" dirty="0" smtClean="0"/>
          </a:p>
          <a:p>
            <a:r>
              <a:rPr lang="en-US" i="1" dirty="0" smtClean="0">
                <a:hlinkClick r:id="rId4"/>
              </a:rPr>
              <a:t>https://www.ncbi.nlm.nih.gov/pmc/articles/PMC3074887/</a:t>
            </a:r>
            <a:r>
              <a:rPr lang="en-US" i="1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F1818-6EC2-467F-94D7-E8F7A62877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1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F1818-6EC2-467F-94D7-E8F7A628779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78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F1818-6EC2-467F-94D7-E8F7A628779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7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F1818-6EC2-467F-94D7-E8F7A628779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7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8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8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2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5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1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05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15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86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15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9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42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15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3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0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6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3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8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6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3DEB-47F5-4F61-A96F-D55C9AA5C9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6CC5-5EA3-466E-8EA5-D39E8E9E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3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03DEB-47F5-4F61-A96F-D55C9AA5C91D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E6CC5-5EA3-466E-8EA5-D39E8E9E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03DEB-47F5-4F61-A96F-D55C9AA5C9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E6CC5-5EA3-466E-8EA5-D39E8E9EE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6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1676" y="1595284"/>
            <a:ext cx="4994911" cy="2574951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zh-TW" altLang="zh-TW" sz="5400" b="1" kern="100" dirty="0">
                <a:latin typeface="微軟正黑體"/>
                <a:ea typeface="微軟正黑體"/>
                <a:cs typeface="微軟正黑體"/>
              </a:rPr>
              <a:t>愛尚它</a:t>
            </a:r>
            <a:r>
              <a:rPr lang="en-US" altLang="zh-TW" sz="5400" b="1" kern="100" baseline="30000" dirty="0" smtClean="0">
                <a:latin typeface="微軟正黑體"/>
                <a:ea typeface="微軟正黑體"/>
                <a:cs typeface="微軟正黑體"/>
              </a:rPr>
              <a:t>®</a:t>
            </a:r>
            <a:r>
              <a:rPr lang="en-US" altLang="zh-TW" sz="5400" b="1" kern="100" dirty="0" smtClean="0"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5400" b="1" kern="100" dirty="0" smtClean="0">
                <a:latin typeface="微軟正黑體"/>
                <a:ea typeface="微軟正黑體"/>
                <a:cs typeface="微軟正黑體"/>
              </a:rPr>
            </a:br>
            <a:r>
              <a:rPr lang="zh-TW" altLang="zh-TW" sz="5400" b="1" kern="100" dirty="0" smtClean="0">
                <a:latin typeface="微軟正黑體"/>
                <a:ea typeface="微軟正黑體"/>
                <a:cs typeface="微軟正黑體"/>
              </a:rPr>
              <a:t>每</a:t>
            </a:r>
            <a:r>
              <a:rPr lang="zh-TW" altLang="zh-TW" sz="5400" b="1" kern="100" dirty="0">
                <a:latin typeface="微軟正黑體"/>
                <a:ea typeface="微軟正黑體"/>
                <a:cs typeface="微軟正黑體"/>
              </a:rPr>
              <a:t>日精選</a:t>
            </a:r>
            <a:r>
              <a:rPr lang="zh-TW" altLang="zh-TW" sz="5400" b="1" kern="100" dirty="0" smtClean="0">
                <a:latin typeface="微軟正黑體"/>
                <a:ea typeface="微軟正黑體"/>
                <a:cs typeface="微軟正黑體"/>
              </a:rPr>
              <a:t>組合</a:t>
            </a:r>
            <a:r>
              <a:rPr lang="en-US" altLang="zh-TW" sz="5400" b="1" kern="100" dirty="0" smtClean="0"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5400" b="1" kern="100" dirty="0" smtClean="0">
                <a:latin typeface="微軟正黑體"/>
                <a:ea typeface="微軟正黑體"/>
                <a:cs typeface="微軟正黑體"/>
              </a:rPr>
            </a:br>
            <a:r>
              <a:rPr lang="zh-TW" altLang="zh-TW" sz="5400" b="1" kern="100" dirty="0" smtClean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隨身包</a:t>
            </a:r>
            <a:endParaRPr lang="en-US" sz="5400" b="1" dirty="0">
              <a:solidFill>
                <a:srgbClr val="0070C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371475" cy="5143500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359244" y="-3987767"/>
            <a:ext cx="409575" cy="8385110"/>
          </a:xfrm>
          <a:prstGeom prst="rect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56586" y="0"/>
            <a:ext cx="371475" cy="51435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4349719" y="736633"/>
            <a:ext cx="428625" cy="8385110"/>
          </a:xfrm>
          <a:prstGeom prst="rect">
            <a:avLst/>
          </a:prstGeom>
          <a:gradFill flip="none" rotWithShape="1">
            <a:gsLst>
              <a:gs pos="0">
                <a:srgbClr val="9933FF">
                  <a:shade val="30000"/>
                  <a:satMod val="115000"/>
                </a:srgbClr>
              </a:gs>
              <a:gs pos="50000">
                <a:srgbClr val="9933FF">
                  <a:shade val="67500"/>
                  <a:satMod val="115000"/>
                </a:srgbClr>
              </a:gs>
              <a:gs pos="100000">
                <a:srgbClr val="9933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1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7111882" y="440392"/>
            <a:ext cx="1553264" cy="656888"/>
          </a:xfrm>
          <a:prstGeom prst="rect">
            <a:avLst/>
          </a:prstGeom>
        </p:spPr>
      </p:pic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3657600" y="4386354"/>
            <a:ext cx="5063489" cy="37430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1600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©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2019 </a:t>
            </a:r>
            <a:r>
              <a:rPr lang="zh-CN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</a:t>
            </a:r>
            <a:r>
              <a:rPr lang="zh-CN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灣公司版權所有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僅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供內部教育訓練使用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endParaRPr lang="zh-TW" alt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14" name="圖片 13" descr="螢幕快照 2019-03-10 下午10.09.3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7813" b="2759"/>
          <a:stretch/>
        </p:blipFill>
        <p:spPr>
          <a:xfrm>
            <a:off x="562676" y="1633597"/>
            <a:ext cx="2992054" cy="2452607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6" y="440392"/>
            <a:ext cx="2488957" cy="96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1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88437" y="514350"/>
            <a:ext cx="7287435" cy="8001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95567" y="1707832"/>
            <a:ext cx="6661652" cy="2777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薈萃多種植物成分</a:t>
            </a:r>
            <a:r>
              <a:rPr lang="en-US" altLang="zh-TW" dirty="0" smtClean="0">
                <a:latin typeface="微軟正黑體"/>
                <a:ea typeface="微軟正黑體"/>
                <a:cs typeface="微軟正黑體"/>
              </a:rPr>
              <a:t>-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9AD0"/>
                </a:solidFill>
                <a:latin typeface="微軟正黑體"/>
                <a:ea typeface="微軟正黑體"/>
                <a:cs typeface="微軟正黑體"/>
              </a:rPr>
              <a:t>小麥草、大麥草、苜蓿草、螺旋藻、綠藻、綠花椰菜、菠菜與甘藍菜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。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提供數種植物營養素，能調節生理機能，維持健康。</a:t>
            </a:r>
            <a:endParaRPr lang="en-US" dirty="0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685925" cy="5143500"/>
          </a:xfrm>
          <a:prstGeom prst="rect">
            <a:avLst/>
          </a:prstGeom>
          <a:gradFill flip="none" rotWithShape="1">
            <a:gsLst>
              <a:gs pos="21000">
                <a:schemeClr val="accent6">
                  <a:lumMod val="50000"/>
                </a:schemeClr>
              </a:gs>
              <a:gs pos="100000">
                <a:srgbClr val="FFFFFF"/>
              </a:gs>
              <a:gs pos="99000">
                <a:schemeClr val="accent6">
                  <a:lumMod val="50000"/>
                </a:schemeClr>
              </a:gs>
              <a:gs pos="85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3631" y="909755"/>
            <a:ext cx="738664" cy="33239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樂活蔬果</a:t>
            </a:r>
            <a:r>
              <a:rPr lang="zh-TW" altLang="en-US" sz="36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精華粉</a:t>
            </a:r>
            <a:endParaRPr lang="en-US" sz="3600" b="1" dirty="0" smtClean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56" y="0"/>
            <a:ext cx="7458074" cy="11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3471" y="-13294"/>
            <a:ext cx="1685925" cy="51435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159" y="838754"/>
            <a:ext cx="738664" cy="34394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綜合</a:t>
            </a:r>
            <a:r>
              <a:rPr lang="zh-TW" altLang="en-US" sz="36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維生素粉末 </a:t>
            </a:r>
            <a:endParaRPr lang="en-US" sz="36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66275" y="2712696"/>
            <a:ext cx="6140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600" b="1" dirty="0" smtClean="0">
                <a:solidFill>
                  <a:srgbClr val="009AD0"/>
                </a:solidFill>
                <a:latin typeface="微軟正黑體"/>
                <a:ea typeface="微軟正黑體"/>
                <a:cs typeface="微軟正黑體"/>
              </a:rPr>
              <a:t>11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種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維生素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:</a:t>
            </a:r>
          </a:p>
          <a:p>
            <a:pPr lvl="0"/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維生素</a:t>
            </a:r>
            <a:r>
              <a:rPr lang="en-US" altLang="zh-TW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B1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、維生素</a:t>
            </a:r>
            <a:r>
              <a:rPr lang="en-US" altLang="zh-TW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B2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、維生素</a:t>
            </a:r>
            <a:r>
              <a:rPr lang="en-US" altLang="zh-TW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B6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、維生素</a:t>
            </a:r>
            <a:r>
              <a:rPr lang="en-US" altLang="zh-TW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B12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、維生素</a:t>
            </a:r>
            <a:r>
              <a:rPr lang="en-US" altLang="zh-TW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C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、維生素</a:t>
            </a:r>
            <a:r>
              <a:rPr lang="en-US" altLang="zh-TW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D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、維生素</a:t>
            </a:r>
            <a:r>
              <a:rPr lang="en-US" altLang="zh-TW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E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、葉酸、菸鹼素、泛酸、生物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素</a:t>
            </a:r>
            <a:endParaRPr lang="en-US" altLang="zh-TW" sz="2800" dirty="0" smtClean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66275" y="1481238"/>
            <a:ext cx="6140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600" b="1" dirty="0" smtClean="0">
                <a:solidFill>
                  <a:srgbClr val="009AD0"/>
                </a:solidFill>
                <a:latin typeface="微軟正黑體"/>
                <a:ea typeface="微軟正黑體"/>
                <a:cs typeface="微軟正黑體"/>
              </a:rPr>
              <a:t>8</a:t>
            </a:r>
            <a:r>
              <a:rPr lang="en-US" altLang="zh-TW" sz="3600" dirty="0" smtClean="0">
                <a:solidFill>
                  <a:srgbClr val="009AD0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種礦物質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:</a:t>
            </a:r>
          </a:p>
          <a:p>
            <a:pPr lvl="0"/>
            <a:r>
              <a:rPr lang="zh-TW" altLang="en-US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鈣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、碘、鎂、鋅、硒、銅、錳、鉻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258" y="1197494"/>
            <a:ext cx="987742" cy="367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56" y="229962"/>
            <a:ext cx="3655120" cy="96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2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螢幕快照 2019-03-10 下午10.09.3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7813" b="2759"/>
          <a:stretch/>
        </p:blipFill>
        <p:spPr>
          <a:xfrm>
            <a:off x="172699" y="2238927"/>
            <a:ext cx="2781765" cy="2280231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0" y="8302"/>
            <a:ext cx="9144000" cy="923330"/>
          </a:xfrm>
          <a:prstGeom prst="rect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8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b="1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愛尚它</a:t>
            </a:r>
            <a:r>
              <a:rPr lang="en-US" altLang="zh-TW" sz="3600" b="1" baseline="300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®</a:t>
            </a:r>
            <a:r>
              <a:rPr lang="zh-TW" altLang="en-US" sz="3600" b="1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每日精選組合隨身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包</a:t>
            </a:r>
            <a:endParaRPr lang="zh-TW" altLang="en-US" sz="3600" b="1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34473" y="1049491"/>
            <a:ext cx="61095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0070C0"/>
                </a:solidFill>
              </a:rPr>
              <a:t>Q. </a:t>
            </a:r>
            <a:r>
              <a:rPr lang="zh-TW" altLang="zh-TW" sz="2000" b="1" dirty="0" smtClean="0"/>
              <a:t>哪</a:t>
            </a:r>
            <a:r>
              <a:rPr lang="zh-TW" altLang="zh-TW" sz="2000" b="1" dirty="0"/>
              <a:t>些人適合食用愛尚它</a:t>
            </a:r>
            <a:r>
              <a:rPr lang="en-US" altLang="zh-TW" sz="2000" b="1" baseline="30000" dirty="0"/>
              <a:t>®</a:t>
            </a:r>
            <a:r>
              <a:rPr lang="zh-TW" altLang="zh-TW" sz="2000" b="1" dirty="0"/>
              <a:t>每日精選組合隨身包？</a:t>
            </a:r>
            <a:endParaRPr lang="zh-TW" altLang="zh-TW" sz="2000" dirty="0"/>
          </a:p>
          <a:p>
            <a:pPr fontAlgn="base"/>
            <a:r>
              <a:rPr lang="zh-TW" altLang="zh-TW" sz="2000" dirty="0"/>
              <a:t>凡是</a:t>
            </a:r>
            <a:r>
              <a:rPr lang="en-GB" altLang="zh-TW" sz="2000" b="1" dirty="0">
                <a:solidFill>
                  <a:srgbClr val="00B050"/>
                </a:solidFill>
              </a:rPr>
              <a:t>18</a:t>
            </a:r>
            <a:r>
              <a:rPr lang="zh-TW" altLang="zh-TW" sz="2000" b="1" dirty="0">
                <a:solidFill>
                  <a:srgbClr val="00B050"/>
                </a:solidFill>
              </a:rPr>
              <a:t>歲</a:t>
            </a:r>
            <a:r>
              <a:rPr lang="zh-TW" altLang="zh-TW" sz="2000" dirty="0"/>
              <a:t>及以上、想要支援健康的人士都可以使用。</a:t>
            </a:r>
          </a:p>
          <a:p>
            <a:pPr fontAlgn="base"/>
            <a:endParaRPr lang="en-GB" altLang="zh-TW" sz="2000" dirty="0"/>
          </a:p>
          <a:p>
            <a:pPr fontAlgn="base"/>
            <a:r>
              <a:rPr lang="en-US" altLang="zh-TW" sz="2800" b="1" dirty="0" smtClean="0">
                <a:solidFill>
                  <a:srgbClr val="0070C0"/>
                </a:solidFill>
              </a:rPr>
              <a:t>Q. </a:t>
            </a:r>
            <a:r>
              <a:rPr lang="zh-TW" altLang="zh-TW" sz="2000" b="1" dirty="0" smtClean="0"/>
              <a:t>如何</a:t>
            </a:r>
            <a:r>
              <a:rPr lang="zh-TW" altLang="zh-TW" sz="2000" b="1" dirty="0"/>
              <a:t>食用愛尚它</a:t>
            </a:r>
            <a:r>
              <a:rPr lang="en-GB" altLang="zh-TW" sz="2000" b="1" baseline="30000" dirty="0"/>
              <a:t>®</a:t>
            </a:r>
            <a:r>
              <a:rPr lang="zh-TW" altLang="zh-TW" sz="2000" b="1" dirty="0"/>
              <a:t>每日精選組合隨身包？</a:t>
            </a:r>
            <a:endParaRPr lang="zh-TW" altLang="zh-TW" sz="2000" dirty="0"/>
          </a:p>
          <a:p>
            <a:r>
              <a:rPr lang="zh-TW" altLang="zh-TW" sz="2000" dirty="0"/>
              <a:t>將一包粉末倒入杯中，加入</a:t>
            </a:r>
            <a:r>
              <a:rPr lang="en-US" altLang="zh-TW" sz="2000" b="1" dirty="0">
                <a:solidFill>
                  <a:srgbClr val="00B050"/>
                </a:solidFill>
              </a:rPr>
              <a:t>240</a:t>
            </a:r>
            <a:r>
              <a:rPr lang="zh-TW" altLang="zh-TW" sz="2000" b="1" dirty="0">
                <a:solidFill>
                  <a:srgbClr val="00B050"/>
                </a:solidFill>
              </a:rPr>
              <a:t>毫升</a:t>
            </a:r>
            <a:r>
              <a:rPr lang="zh-TW" altLang="zh-TW" sz="2000" dirty="0"/>
              <a:t>的水，攪拌後飲用。空腹飲用，效果更佳。本產品與其他愛尚它產品一樣，與水混合後應當立即飲用。</a:t>
            </a:r>
          </a:p>
          <a:p>
            <a:pPr fontAlgn="base"/>
            <a:endParaRPr lang="en-US" altLang="zh-TW" sz="2000" b="1" dirty="0" smtClean="0"/>
          </a:p>
          <a:p>
            <a:pPr fontAlgn="base"/>
            <a:r>
              <a:rPr lang="en-US" altLang="zh-TW" sz="2800" b="1" dirty="0" smtClean="0">
                <a:solidFill>
                  <a:srgbClr val="0070C0"/>
                </a:solidFill>
              </a:rPr>
              <a:t>Q. </a:t>
            </a:r>
            <a:r>
              <a:rPr lang="zh-TW" altLang="zh-TW" sz="2000" b="1" dirty="0" smtClean="0"/>
              <a:t>愛</a:t>
            </a:r>
            <a:r>
              <a:rPr lang="zh-TW" altLang="zh-TW" sz="2000" b="1" dirty="0"/>
              <a:t>尚它</a:t>
            </a:r>
            <a:r>
              <a:rPr lang="en-GB" altLang="zh-TW" sz="2000" b="1" baseline="30000" dirty="0"/>
              <a:t>®</a:t>
            </a:r>
            <a:r>
              <a:rPr lang="zh-TW" altLang="zh-TW" sz="2000" b="1" dirty="0"/>
              <a:t>每日精選組合隨身包應多久飲用一次？</a:t>
            </a:r>
            <a:endParaRPr lang="zh-TW" altLang="zh-TW" sz="2000" dirty="0"/>
          </a:p>
          <a:p>
            <a:pPr fontAlgn="base"/>
            <a:r>
              <a:rPr lang="zh-TW" altLang="zh-TW" sz="2000" dirty="0"/>
              <a:t>本品為營養補充食品，</a:t>
            </a:r>
            <a:r>
              <a:rPr lang="zh-TW" altLang="zh-TW" sz="2000" b="1" dirty="0">
                <a:solidFill>
                  <a:srgbClr val="00B050"/>
                </a:solidFill>
              </a:rPr>
              <a:t>每日飲用一次</a:t>
            </a:r>
            <a:r>
              <a:rPr lang="zh-TW" altLang="zh-TW" sz="2000" dirty="0"/>
              <a:t>或按醫護人員指示飲用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fontAlgn="base"/>
            <a:endParaRPr lang="zh-TW" altLang="zh-TW" sz="2000" dirty="0"/>
          </a:p>
        </p:txBody>
      </p:sp>
      <p:sp>
        <p:nvSpPr>
          <p:cNvPr id="2" name="矩形 1"/>
          <p:cNvSpPr/>
          <p:nvPr/>
        </p:nvSpPr>
        <p:spPr>
          <a:xfrm>
            <a:off x="837260" y="1049491"/>
            <a:ext cx="14526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sz="6000" b="1" dirty="0" smtClean="0">
                <a:solidFill>
                  <a:srgbClr val="009AD0"/>
                </a:solidFill>
                <a:latin typeface="Mufferaw" panose="03080602050302020201" pitchFamily="66" charset="0"/>
                <a:ea typeface="微軟正黑體"/>
                <a:cs typeface="微軟正黑體"/>
              </a:rPr>
              <a:t>Q&amp;A</a:t>
            </a:r>
            <a:endParaRPr lang="en-US" altLang="zh-TW" sz="6000" b="1" dirty="0">
              <a:solidFill>
                <a:srgbClr val="009AD0"/>
              </a:solidFill>
              <a:latin typeface="Mufferaw" panose="03080602050302020201" pitchFamily="66" charset="0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1746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0" y="9361"/>
            <a:ext cx="9144000" cy="923330"/>
          </a:xfrm>
          <a:prstGeom prst="rect">
            <a:avLst/>
          </a:prstGeo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8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b="1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愛尚它</a:t>
            </a:r>
            <a:r>
              <a:rPr lang="en-US" altLang="zh-TW" sz="3600" b="1" baseline="300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®</a:t>
            </a:r>
            <a:r>
              <a:rPr lang="zh-TW" altLang="en-US" sz="3600" b="1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每日精選組合隨身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包</a:t>
            </a:r>
            <a:endParaRPr lang="zh-TW" altLang="en-US" sz="3600" b="1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1516" y="1237592"/>
            <a:ext cx="877532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TW" sz="2800" b="1" dirty="0">
                <a:solidFill>
                  <a:srgbClr val="0070C0"/>
                </a:solidFill>
              </a:rPr>
              <a:t>Q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.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 </a:t>
            </a:r>
            <a:r>
              <a:rPr lang="zh-TW" altLang="zh-TW" sz="2000" b="1" dirty="0" smtClean="0"/>
              <a:t>為什麼</a:t>
            </a:r>
            <a:r>
              <a:rPr lang="zh-TW" altLang="zh-TW" sz="2000" b="1" dirty="0"/>
              <a:t>與水混和後杯裡會出現顆粒狀的沉澱物？</a:t>
            </a:r>
            <a:endParaRPr lang="zh-TW" altLang="zh-TW" sz="2000" dirty="0"/>
          </a:p>
          <a:p>
            <a:pPr fontAlgn="base"/>
            <a:r>
              <a:rPr lang="zh-TW" altLang="zh-TW" sz="2000" dirty="0"/>
              <a:t>顆粒狀的沉澱物是鎂。鎂在水中的溶解度有限，因此，您可能會發現杯底有一些未溶解的鎂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fontAlgn="base"/>
            <a:r>
              <a:rPr lang="zh-TW" altLang="zh-TW" sz="2000" dirty="0" smtClean="0"/>
              <a:t>鎂</a:t>
            </a:r>
            <a:r>
              <a:rPr lang="zh-TW" altLang="zh-TW" sz="2000" dirty="0"/>
              <a:t>是很重要的營養素。即使鎂不能完全溶解，攝取鎂亦很重要，建議充分攪拌後立即飲用。</a:t>
            </a:r>
          </a:p>
          <a:p>
            <a:pPr fontAlgn="base"/>
            <a:r>
              <a:rPr lang="en-US" altLang="zh-TW" sz="2800" b="1" dirty="0" smtClean="0">
                <a:solidFill>
                  <a:srgbClr val="0070C0"/>
                </a:solidFill>
              </a:rPr>
              <a:t>Q.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 </a:t>
            </a:r>
            <a:r>
              <a:rPr lang="zh-TW" altLang="zh-TW" sz="2000" b="1" dirty="0" smtClean="0"/>
              <a:t>本</a:t>
            </a:r>
            <a:r>
              <a:rPr lang="zh-TW" altLang="zh-TW" sz="2000" b="1" dirty="0"/>
              <a:t>產品中為何會有黑色或橙色的顆粒？</a:t>
            </a:r>
            <a:endParaRPr lang="zh-TW" altLang="zh-TW" sz="2000" dirty="0"/>
          </a:p>
          <a:p>
            <a:r>
              <a:rPr lang="zh-TW" altLang="zh-TW" sz="2000" dirty="0"/>
              <a:t>本產品中愛尚它</a:t>
            </a:r>
            <a:r>
              <a:rPr lang="en-US" altLang="zh-TW" sz="2000" baseline="30000" dirty="0"/>
              <a:t>®</a:t>
            </a:r>
            <a:r>
              <a:rPr lang="zh-TW" altLang="zh-TW" sz="2000" dirty="0"/>
              <a:t>樂活蔬果精華粉末所含的纖維會吸取其他成分（例如愛尚它</a:t>
            </a:r>
            <a:r>
              <a:rPr lang="en-US" altLang="zh-TW" sz="2000" baseline="30000" dirty="0"/>
              <a:t>®</a:t>
            </a:r>
            <a:r>
              <a:rPr lang="zh-TW" altLang="zh-TW" sz="2000" dirty="0"/>
              <a:t>葡萄籽、松樹皮、紅酒萃取精華粉末中的成分）的顏色，這加深了一些漂浮顆粒的顏色。而橙色的顆粒是另外一些沒有與其他成分混合、卻對整個產品的營養價值來說必不可少的重要營養素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r>
              <a:rPr lang="zh-TW" altLang="zh-TW" sz="2000" dirty="0" smtClean="0"/>
              <a:t>這些</a:t>
            </a:r>
            <a:r>
              <a:rPr lang="zh-TW" altLang="zh-TW" sz="2000" dirty="0"/>
              <a:t>黑色與橙色的顆粒是愛尚它</a:t>
            </a:r>
            <a:r>
              <a:rPr lang="en-US" altLang="zh-TW" sz="2000" baseline="30000" dirty="0"/>
              <a:t>®</a:t>
            </a:r>
            <a:r>
              <a:rPr lang="zh-TW" altLang="zh-TW" sz="2000" dirty="0"/>
              <a:t>每日精選組合隨身包的重要成分</a:t>
            </a:r>
            <a:r>
              <a:rPr lang="zh-TW" altLang="zh-TW" sz="2000" dirty="0" smtClean="0"/>
              <a:t>。</a:t>
            </a:r>
            <a:endParaRPr lang="zh-TW" altLang="zh-TW" sz="2000" dirty="0"/>
          </a:p>
        </p:txBody>
      </p:sp>
      <p:sp>
        <p:nvSpPr>
          <p:cNvPr id="2" name="矩形 1"/>
          <p:cNvSpPr/>
          <p:nvPr/>
        </p:nvSpPr>
        <p:spPr>
          <a:xfrm>
            <a:off x="7399774" y="676750"/>
            <a:ext cx="14526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rgbClr val="009AD0"/>
                </a:solidFill>
                <a:latin typeface="Mufferaw" panose="03080602050302020201" pitchFamily="66" charset="0"/>
                <a:ea typeface="微軟正黑體"/>
                <a:cs typeface="微軟正黑體"/>
              </a:rPr>
              <a:t>Q&amp;A</a:t>
            </a:r>
            <a:endParaRPr lang="en-US" altLang="zh-TW" sz="6000" b="1" dirty="0">
              <a:solidFill>
                <a:srgbClr val="009AD0"/>
              </a:solidFill>
              <a:latin typeface="Mufferaw" panose="03080602050302020201" pitchFamily="66" charset="0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283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螢幕快照 2019-03-10 下午10.09.3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7813" b="2759"/>
          <a:stretch/>
        </p:blipFill>
        <p:spPr>
          <a:xfrm>
            <a:off x="172700" y="2407492"/>
            <a:ext cx="2781765" cy="22802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25914" y="1034413"/>
            <a:ext cx="59266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0070C0"/>
                </a:solidFill>
              </a:rPr>
              <a:t>Q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. </a:t>
            </a:r>
            <a:r>
              <a:rPr lang="zh-TW" altLang="zh-TW" sz="2000" b="1" dirty="0" smtClean="0">
                <a:solidFill>
                  <a:prstClr val="black"/>
                </a:solidFill>
              </a:rPr>
              <a:t>愛</a:t>
            </a:r>
            <a:r>
              <a:rPr lang="zh-TW" altLang="zh-TW" sz="2000" b="1" dirty="0">
                <a:solidFill>
                  <a:prstClr val="black"/>
                </a:solidFill>
              </a:rPr>
              <a:t>尚它</a:t>
            </a:r>
            <a:r>
              <a:rPr lang="en-US" altLang="zh-TW" sz="2000" b="1" baseline="30000" dirty="0">
                <a:solidFill>
                  <a:prstClr val="black"/>
                </a:solidFill>
              </a:rPr>
              <a:t>®</a:t>
            </a:r>
            <a:r>
              <a:rPr lang="zh-TW" altLang="zh-TW" sz="2000" b="1" dirty="0">
                <a:solidFill>
                  <a:prstClr val="black"/>
                </a:solidFill>
              </a:rPr>
              <a:t>每日精選組合隨身包是否屬於素食產品或完全素食產品？</a:t>
            </a:r>
            <a:endParaRPr lang="zh-TW" altLang="zh-TW" sz="2000" dirty="0">
              <a:solidFill>
                <a:prstClr val="black"/>
              </a:solidFill>
            </a:endParaRPr>
          </a:p>
          <a:p>
            <a:r>
              <a:rPr lang="zh-TW" altLang="zh-TW" sz="2000" dirty="0">
                <a:solidFill>
                  <a:prstClr val="black"/>
                </a:solidFill>
              </a:rPr>
              <a:t>不是</a:t>
            </a:r>
            <a:r>
              <a:rPr lang="zh-TW" altLang="zh-TW" sz="2000" dirty="0" smtClean="0">
                <a:solidFill>
                  <a:prstClr val="black"/>
                </a:solidFill>
              </a:rPr>
              <a:t>。</a:t>
            </a:r>
            <a:endParaRPr lang="en-US" altLang="zh-TW" sz="2000" dirty="0" smtClean="0">
              <a:solidFill>
                <a:prstClr val="black"/>
              </a:solidFill>
            </a:endParaRPr>
          </a:p>
          <a:p>
            <a:endParaRPr lang="en-US" altLang="zh-TW" sz="2000" dirty="0" smtClean="0">
              <a:solidFill>
                <a:prstClr val="black"/>
              </a:solidFill>
            </a:endParaRPr>
          </a:p>
          <a:p>
            <a:r>
              <a:rPr lang="en-US" altLang="zh-TW" sz="2800" b="1" dirty="0">
                <a:solidFill>
                  <a:srgbClr val="0070C0"/>
                </a:solidFill>
              </a:rPr>
              <a:t>Q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. </a:t>
            </a:r>
            <a:r>
              <a:rPr lang="zh-TW" altLang="zh-TW" sz="2000" b="1" dirty="0" smtClean="0"/>
              <a:t>愛</a:t>
            </a:r>
            <a:r>
              <a:rPr lang="zh-TW" altLang="zh-TW" sz="2000" b="1" dirty="0"/>
              <a:t>尚它</a:t>
            </a:r>
            <a:r>
              <a:rPr lang="en-GB" altLang="zh-TW" sz="2000" b="1" baseline="30000" dirty="0"/>
              <a:t>®</a:t>
            </a:r>
            <a:r>
              <a:rPr lang="zh-TW" altLang="zh-TW" sz="2000" b="1" dirty="0"/>
              <a:t>每日精選組合隨身包有任何使用限制或注意事項嗎？</a:t>
            </a:r>
            <a:endParaRPr lang="zh-TW" altLang="zh-TW" sz="2000" dirty="0"/>
          </a:p>
          <a:p>
            <a:r>
              <a:rPr lang="zh-TW" altLang="zh-TW" sz="2000" dirty="0"/>
              <a:t>是的。如果您正在服用華法林（可邁丁）、其他抗血小板</a:t>
            </a:r>
            <a:r>
              <a:rPr lang="en-GB" altLang="zh-TW" sz="2000" dirty="0"/>
              <a:t>/</a:t>
            </a:r>
            <a:r>
              <a:rPr lang="zh-TW" altLang="zh-TW" sz="2000" dirty="0"/>
              <a:t>抗凝血藥、免疫抑制劑或任何處方藥，或者患有疾病，請在食用本產品前諮詢您的醫護人員。懷孕或哺乳期間的婦女，請在飲用本產品前先諮詢醫護人員。如果您對所列的任何成分過敏，請勿食用本產品</a:t>
            </a:r>
            <a:r>
              <a:rPr lang="zh-TW" altLang="zh-TW" sz="2000" dirty="0" smtClean="0"/>
              <a:t>。</a:t>
            </a:r>
            <a:endParaRPr lang="zh-TW" altLang="zh-TW" sz="2000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0394" y="1175936"/>
            <a:ext cx="14526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rgbClr val="009AD0"/>
                </a:solidFill>
                <a:latin typeface="Mufferaw" panose="03080602050302020201" pitchFamily="66" charset="0"/>
                <a:ea typeface="微軟正黑體"/>
                <a:cs typeface="微軟正黑體"/>
              </a:rPr>
              <a:t>Q&amp;A</a:t>
            </a:r>
            <a:endParaRPr lang="en-US" altLang="zh-TW" sz="6000" b="1" dirty="0">
              <a:solidFill>
                <a:srgbClr val="009AD0"/>
              </a:solidFill>
              <a:latin typeface="Mufferaw" panose="03080602050302020201" pitchFamily="66" charset="0"/>
              <a:ea typeface="微軟正黑體"/>
              <a:cs typeface="微軟正黑體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6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371475" cy="5143500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359244" y="-3987767"/>
            <a:ext cx="409575" cy="8385110"/>
          </a:xfrm>
          <a:prstGeom prst="rect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56586" y="0"/>
            <a:ext cx="371475" cy="51435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4349719" y="736633"/>
            <a:ext cx="428625" cy="8385110"/>
          </a:xfrm>
          <a:prstGeom prst="rect">
            <a:avLst/>
          </a:prstGeom>
          <a:gradFill flip="none" rotWithShape="1">
            <a:gsLst>
              <a:gs pos="0">
                <a:srgbClr val="9933FF">
                  <a:shade val="30000"/>
                  <a:satMod val="115000"/>
                </a:srgbClr>
              </a:gs>
              <a:gs pos="50000">
                <a:srgbClr val="9933FF">
                  <a:shade val="67500"/>
                  <a:satMod val="115000"/>
                </a:srgbClr>
              </a:gs>
              <a:gs pos="100000">
                <a:srgbClr val="9933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5244" y="2215825"/>
            <a:ext cx="4572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產品代號</a:t>
            </a:r>
            <a:r>
              <a:rPr lang="en-US" altLang="zh-TW" sz="24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: </a:t>
            </a:r>
            <a:r>
              <a:rPr lang="en-US" altLang="zh-TW" sz="24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T6496</a:t>
            </a:r>
            <a:endParaRPr lang="en-US" altLang="zh-TW" sz="2400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超連鎖</a:t>
            </a:r>
            <a:r>
              <a:rPr lang="en-US" altLang="zh-TW" sz="2400" baseline="300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®</a:t>
            </a:r>
            <a:r>
              <a:rPr lang="zh-TW" altLang="en-US" sz="24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成本價</a:t>
            </a:r>
            <a:r>
              <a:rPr lang="en-US" altLang="zh-TW" sz="24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:</a:t>
            </a:r>
            <a:r>
              <a:rPr lang="en-US" altLang="zh-CN" sz="24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NT$1,865</a:t>
            </a:r>
            <a:r>
              <a:rPr lang="en-US" altLang="zh-TW" sz="24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  </a:t>
            </a:r>
          </a:p>
          <a:p>
            <a:r>
              <a:rPr lang="zh-TW" altLang="en-US" sz="24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建議零售價</a:t>
            </a:r>
            <a:r>
              <a:rPr lang="en-US" altLang="zh-TW" sz="24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: </a:t>
            </a:r>
            <a:r>
              <a:rPr lang="en-US" altLang="zh-TW" sz="24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NT$2,610</a:t>
            </a:r>
          </a:p>
          <a:p>
            <a:r>
              <a:rPr lang="en-US" altLang="zh-TW" sz="24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BV</a:t>
            </a:r>
            <a:r>
              <a:rPr lang="en-US" altLang="zh-TW" sz="24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: </a:t>
            </a:r>
            <a:r>
              <a:rPr lang="en-US" altLang="zh-TW" sz="24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40</a:t>
            </a:r>
          </a:p>
          <a:p>
            <a:endParaRPr lang="en-US" altLang="zh-TW" sz="2400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sz="24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每盒含有</a:t>
            </a:r>
            <a:r>
              <a:rPr lang="en-US" altLang="zh-TW" sz="24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30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包</a:t>
            </a:r>
            <a:endParaRPr lang="en-US" altLang="zh-TW" sz="2400" dirty="0" smtClean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525245" y="525615"/>
            <a:ext cx="7304305" cy="8002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愛尚它</a:t>
            </a:r>
            <a:r>
              <a:rPr lang="en-US" altLang="zh-TW" sz="4000" b="1" baseline="300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®</a:t>
            </a:r>
            <a:r>
              <a:rPr lang="zh-TW" altLang="en-US" sz="4000" b="1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每日精選組合隨身</a:t>
            </a:r>
            <a:r>
              <a:rPr lang="zh-TW" altLang="en-US" sz="4000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包</a:t>
            </a:r>
            <a:endParaRPr lang="zh-TW" altLang="en-US" sz="4000" b="1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31" y="1580476"/>
            <a:ext cx="3952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6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85211" y="393379"/>
            <a:ext cx="10051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dirty="0" smtClean="0">
                <a:latin typeface="微軟正黑體"/>
                <a:ea typeface="微軟正黑體"/>
                <a:cs typeface="微軟正黑體"/>
              </a:rPr>
              <a:t>哪些是你平常吃的？</a:t>
            </a:r>
            <a:endParaRPr lang="zh-TW" altLang="en-US" sz="40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4457603" y="-4448273"/>
            <a:ext cx="228797" cy="9144000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4463043" y="-4157081"/>
            <a:ext cx="217913" cy="9144000"/>
          </a:xfrm>
          <a:prstGeom prst="rect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4463044" y="156582"/>
            <a:ext cx="217913" cy="9144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4452938" y="452438"/>
            <a:ext cx="238125" cy="9144000"/>
          </a:xfrm>
          <a:prstGeom prst="rect">
            <a:avLst/>
          </a:prstGeom>
          <a:gradFill flip="none" rotWithShape="1">
            <a:gsLst>
              <a:gs pos="0">
                <a:srgbClr val="9933FF">
                  <a:shade val="30000"/>
                  <a:satMod val="115000"/>
                </a:srgbClr>
              </a:gs>
              <a:gs pos="50000">
                <a:srgbClr val="9933FF">
                  <a:shade val="67500"/>
                  <a:satMod val="115000"/>
                </a:srgbClr>
              </a:gs>
              <a:gs pos="100000">
                <a:srgbClr val="9933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圖片 3" descr="螢幕快照 2019-03-10 下午9.29.0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r="2631" b="3367"/>
          <a:stretch/>
        </p:blipFill>
        <p:spPr>
          <a:xfrm>
            <a:off x="204832" y="2907245"/>
            <a:ext cx="2171209" cy="1291531"/>
          </a:xfrm>
          <a:prstGeom prst="rect">
            <a:avLst/>
          </a:prstGeom>
        </p:spPr>
      </p:pic>
      <p:pic>
        <p:nvPicPr>
          <p:cNvPr id="14" name="圖片 13" descr="螢幕快照 2019-03-10 下午9.28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5" y="1254881"/>
            <a:ext cx="2253143" cy="1505872"/>
          </a:xfrm>
          <a:prstGeom prst="rect">
            <a:avLst/>
          </a:prstGeom>
        </p:spPr>
      </p:pic>
      <p:pic>
        <p:nvPicPr>
          <p:cNvPr id="7" name="圖片 6" descr="螢幕快照 2019-03-10 下午9.40.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52" y="1259632"/>
            <a:ext cx="1999222" cy="1536137"/>
          </a:xfrm>
          <a:prstGeom prst="rect">
            <a:avLst/>
          </a:prstGeom>
        </p:spPr>
      </p:pic>
      <p:pic>
        <p:nvPicPr>
          <p:cNvPr id="9" name="圖片 8" descr="螢幕快照 2019-03-10 下午9.42.4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47" y="3471670"/>
            <a:ext cx="2380429" cy="1290233"/>
          </a:xfrm>
          <a:prstGeom prst="rect">
            <a:avLst/>
          </a:prstGeom>
        </p:spPr>
      </p:pic>
      <p:pic>
        <p:nvPicPr>
          <p:cNvPr id="15" name="圖片 14" descr="螢幕快照 2019-03-10 下午9.40.05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1" r="4396" b="8676"/>
          <a:stretch/>
        </p:blipFill>
        <p:spPr>
          <a:xfrm>
            <a:off x="2321420" y="2918661"/>
            <a:ext cx="2171209" cy="1239151"/>
          </a:xfrm>
          <a:prstGeom prst="rect">
            <a:avLst/>
          </a:prstGeom>
        </p:spPr>
      </p:pic>
      <p:pic>
        <p:nvPicPr>
          <p:cNvPr id="16" name="圖片 15" descr="螢幕快照 2019-03-10 下午9.47.0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75" y="1233935"/>
            <a:ext cx="2359508" cy="1599065"/>
          </a:xfrm>
          <a:prstGeom prst="rect">
            <a:avLst/>
          </a:prstGeom>
        </p:spPr>
      </p:pic>
      <p:pic>
        <p:nvPicPr>
          <p:cNvPr id="17" name="圖片 16" descr="螢幕快照 2019-03-10 下午9.46.3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71" y="1239151"/>
            <a:ext cx="1955800" cy="1569134"/>
          </a:xfrm>
          <a:prstGeom prst="rect">
            <a:avLst/>
          </a:prstGeom>
        </p:spPr>
      </p:pic>
      <p:pic>
        <p:nvPicPr>
          <p:cNvPr id="18" name="圖片 17" descr="螢幕快照 2019-03-10 下午9.47.58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78" t="-1581" r="21805" b="1581"/>
          <a:stretch/>
        </p:blipFill>
        <p:spPr>
          <a:xfrm>
            <a:off x="5139500" y="2864934"/>
            <a:ext cx="2370972" cy="1295400"/>
          </a:xfrm>
          <a:prstGeom prst="rect">
            <a:avLst/>
          </a:prstGeom>
        </p:spPr>
      </p:pic>
      <p:pic>
        <p:nvPicPr>
          <p:cNvPr id="20" name="圖片 19" descr="螢幕快照 2019-03-10 下午9.48.5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42" y="2908421"/>
            <a:ext cx="2098058" cy="1208427"/>
          </a:xfrm>
          <a:prstGeom prst="rect">
            <a:avLst/>
          </a:prstGeom>
        </p:spPr>
      </p:pic>
      <p:pic>
        <p:nvPicPr>
          <p:cNvPr id="22" name="圖片 21" descr="螢幕快照 2019-03-10 下午9.49.1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92" y="3809781"/>
            <a:ext cx="2145181" cy="989536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4588217" y="2621674"/>
            <a:ext cx="45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VS</a:t>
            </a:r>
            <a:endParaRPr kumimoji="1" lang="zh-TW" altLang="en-US" sz="4000" b="1" dirty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74797" y="1457849"/>
            <a:ext cx="5872557" cy="32624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TW" altLang="zh-TW" sz="2400" dirty="0">
                <a:latin typeface="微軟正黑體"/>
                <a:ea typeface="微軟正黑體"/>
                <a:cs typeface="微軟正黑體"/>
              </a:rPr>
              <a:t>根據國家衛生研究院</a:t>
            </a:r>
            <a:r>
              <a:rPr lang="en-US" altLang="zh-TW" sz="2400" dirty="0">
                <a:latin typeface="微軟正黑體"/>
                <a:ea typeface="微軟正黑體"/>
                <a:cs typeface="微軟正黑體"/>
              </a:rPr>
              <a:t>2015</a:t>
            </a:r>
            <a:r>
              <a:rPr lang="zh-TW" altLang="zh-TW" sz="2400" dirty="0">
                <a:latin typeface="微軟正黑體"/>
                <a:ea typeface="微軟正黑體"/>
                <a:cs typeface="微軟正黑體"/>
              </a:rPr>
              <a:t>年調查顯示，</a:t>
            </a:r>
            <a:r>
              <a:rPr lang="en-US" altLang="zh-TW" sz="2400" dirty="0">
                <a:latin typeface="微軟正黑體"/>
                <a:ea typeface="微軟正黑體"/>
                <a:cs typeface="微軟正黑體"/>
              </a:rPr>
              <a:t>13</a:t>
            </a:r>
            <a:r>
              <a:rPr lang="zh-TW" altLang="zh-TW" sz="2400" dirty="0">
                <a:latin typeface="微軟正黑體"/>
                <a:ea typeface="微軟正黑體"/>
                <a:cs typeface="微軟正黑體"/>
              </a:rPr>
              <a:t>～</a:t>
            </a:r>
            <a:r>
              <a:rPr lang="en-US" altLang="zh-TW" sz="2400" dirty="0">
                <a:latin typeface="微軟正黑體"/>
                <a:ea typeface="微軟正黑體"/>
                <a:cs typeface="微軟正黑體"/>
              </a:rPr>
              <a:t>64</a:t>
            </a:r>
            <a:r>
              <a:rPr lang="zh-TW" altLang="zh-TW" sz="2400" dirty="0">
                <a:latin typeface="微軟正黑體"/>
                <a:ea typeface="微軟正黑體"/>
                <a:cs typeface="微軟正黑體"/>
              </a:rPr>
              <a:t>歲的國人，也</a:t>
            </a:r>
            <a:r>
              <a:rPr lang="zh-TW" altLang="zh-TW" sz="24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有高達</a:t>
            </a:r>
            <a:r>
              <a:rPr lang="en-US" altLang="zh-TW" sz="24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68</a:t>
            </a:r>
            <a:r>
              <a:rPr lang="zh-TW" altLang="zh-TW" sz="24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％為三餐外食人口</a:t>
            </a:r>
            <a:r>
              <a:rPr lang="zh-TW" altLang="zh-TW" sz="1400" dirty="0">
                <a:latin typeface="微軟正黑體"/>
                <a:ea typeface="微軟正黑體"/>
                <a:cs typeface="微軟正黑體"/>
              </a:rPr>
              <a:t>（</a:t>
            </a:r>
            <a:r>
              <a:rPr lang="en-US" altLang="zh-TW" sz="1400" dirty="0">
                <a:latin typeface="微軟正黑體"/>
                <a:ea typeface="微軟正黑體"/>
                <a:cs typeface="微軟正黑體"/>
              </a:rPr>
              <a:t>2018-11-15 </a:t>
            </a:r>
            <a:r>
              <a:rPr lang="zh-TW" altLang="zh-TW" sz="1400" dirty="0">
                <a:latin typeface="微軟正黑體"/>
                <a:ea typeface="微軟正黑體"/>
                <a:cs typeface="微軟正黑體"/>
              </a:rPr>
              <a:t>早安健康企劃</a:t>
            </a:r>
            <a:r>
              <a:rPr lang="zh-TW" altLang="zh-TW" sz="1400" dirty="0" smtClean="0">
                <a:latin typeface="微軟正黑體"/>
                <a:ea typeface="微軟正黑體"/>
                <a:cs typeface="微軟正黑體"/>
              </a:rPr>
              <a:t>）</a:t>
            </a:r>
            <a:endParaRPr lang="en-US" altLang="zh-TW" sz="1400" dirty="0" smtClean="0">
              <a:latin typeface="微軟正黑體"/>
              <a:ea typeface="微軟正黑體"/>
              <a:cs typeface="微軟正黑體"/>
            </a:endParaRPr>
          </a:p>
          <a:p>
            <a:endParaRPr lang="en-US" altLang="zh-TW" sz="1400" dirty="0">
              <a:latin typeface="微軟正黑體"/>
              <a:ea typeface="微軟正黑體"/>
              <a:cs typeface="微軟正黑體"/>
            </a:endParaRPr>
          </a:p>
          <a:p>
            <a:pPr marL="285750" indent="-285750">
              <a:buFont typeface="Arial"/>
              <a:buChar char="•"/>
            </a:pPr>
            <a:r>
              <a:rPr lang="zh-TW" altLang="zh-TW" sz="2400" dirty="0">
                <a:latin typeface="微軟正黑體"/>
                <a:ea typeface="微軟正黑體"/>
                <a:cs typeface="微軟正黑體"/>
              </a:rPr>
              <a:t>根據國民健康署</a:t>
            </a:r>
            <a:r>
              <a:rPr lang="en-US" altLang="zh-TW" sz="2400" dirty="0">
                <a:latin typeface="微軟正黑體"/>
                <a:ea typeface="微軟正黑體"/>
                <a:cs typeface="微軟正黑體"/>
              </a:rPr>
              <a:t>105</a:t>
            </a:r>
            <a:r>
              <a:rPr lang="zh-TW" altLang="zh-TW" sz="2400" dirty="0">
                <a:latin typeface="微軟正黑體"/>
                <a:ea typeface="微軟正黑體"/>
                <a:cs typeface="微軟正黑體"/>
              </a:rPr>
              <a:t>年健康行為危險因子監測調查</a:t>
            </a:r>
            <a:r>
              <a:rPr lang="en-US" altLang="zh-TW" sz="2400" dirty="0">
                <a:latin typeface="微軟正黑體"/>
                <a:ea typeface="微軟正黑體"/>
                <a:cs typeface="微軟正黑體"/>
              </a:rPr>
              <a:t> (BRFSS) </a:t>
            </a:r>
            <a:r>
              <a:rPr lang="zh-TW" altLang="zh-TW" sz="2400" dirty="0">
                <a:latin typeface="微軟正黑體"/>
                <a:ea typeface="微軟正黑體"/>
                <a:cs typeface="微軟正黑體"/>
              </a:rPr>
              <a:t>結果顯示，</a:t>
            </a:r>
            <a:r>
              <a:rPr lang="en-US" altLang="zh-TW" sz="2400" b="1" dirty="0">
                <a:solidFill>
                  <a:srgbClr val="00729A"/>
                </a:solidFill>
                <a:latin typeface="微軟正黑體"/>
                <a:ea typeface="微軟正黑體"/>
                <a:cs typeface="微軟正黑體"/>
              </a:rPr>
              <a:t>18</a:t>
            </a:r>
            <a:r>
              <a:rPr lang="zh-TW" altLang="zh-TW" sz="2400" b="1" dirty="0">
                <a:solidFill>
                  <a:srgbClr val="00729A"/>
                </a:solidFill>
                <a:latin typeface="微軟正黑體"/>
                <a:ea typeface="微軟正黑體"/>
                <a:cs typeface="微軟正黑體"/>
              </a:rPr>
              <a:t>歲以上成人每日攝取</a:t>
            </a:r>
            <a:r>
              <a:rPr lang="en-US" altLang="zh-TW" sz="2400" b="1" dirty="0">
                <a:solidFill>
                  <a:srgbClr val="00729A"/>
                </a:solidFill>
                <a:latin typeface="微軟正黑體"/>
                <a:ea typeface="微軟正黑體"/>
                <a:cs typeface="微軟正黑體"/>
              </a:rPr>
              <a:t>3</a:t>
            </a:r>
            <a:r>
              <a:rPr lang="zh-TW" altLang="zh-TW" sz="2400" b="1" dirty="0">
                <a:solidFill>
                  <a:srgbClr val="00729A"/>
                </a:solidFill>
                <a:latin typeface="微軟正黑體"/>
                <a:ea typeface="微軟正黑體"/>
                <a:cs typeface="微軟正黑體"/>
              </a:rPr>
              <a:t>蔬</a:t>
            </a:r>
            <a:r>
              <a:rPr lang="en-US" altLang="zh-TW" sz="2400" b="1" dirty="0">
                <a:solidFill>
                  <a:srgbClr val="00729A"/>
                </a:solidFill>
                <a:latin typeface="微軟正黑體"/>
                <a:ea typeface="微軟正黑體"/>
                <a:cs typeface="微軟正黑體"/>
              </a:rPr>
              <a:t>2</a:t>
            </a:r>
            <a:r>
              <a:rPr lang="zh-TW" altLang="zh-TW" sz="2400" b="1" dirty="0">
                <a:solidFill>
                  <a:srgbClr val="00729A"/>
                </a:solidFill>
                <a:latin typeface="微軟正黑體"/>
                <a:ea typeface="微軟正黑體"/>
                <a:cs typeface="微軟正黑體"/>
              </a:rPr>
              <a:t>果比率僅達</a:t>
            </a:r>
            <a:r>
              <a:rPr lang="en-US" altLang="zh-TW" sz="2400" b="1" dirty="0">
                <a:solidFill>
                  <a:srgbClr val="00729A"/>
                </a:solidFill>
                <a:latin typeface="微軟正黑體"/>
                <a:ea typeface="微軟正黑體"/>
                <a:cs typeface="微軟正黑體"/>
              </a:rPr>
              <a:t>12.9%</a:t>
            </a:r>
            <a:r>
              <a:rPr lang="zh-TW" altLang="zh-TW" sz="2400" dirty="0">
                <a:latin typeface="微軟正黑體"/>
                <a:ea typeface="微軟正黑體"/>
                <a:cs typeface="微軟正黑體"/>
              </a:rPr>
              <a:t>（男性</a:t>
            </a:r>
            <a:r>
              <a:rPr lang="en-US" altLang="zh-TW" sz="2400" dirty="0">
                <a:latin typeface="微軟正黑體"/>
                <a:ea typeface="微軟正黑體"/>
                <a:cs typeface="微軟正黑體"/>
              </a:rPr>
              <a:t>9.4%</a:t>
            </a:r>
            <a:r>
              <a:rPr lang="zh-TW" altLang="zh-TW" sz="2400" dirty="0">
                <a:latin typeface="微軟正黑體"/>
                <a:ea typeface="微軟正黑體"/>
                <a:cs typeface="微軟正黑體"/>
              </a:rPr>
              <a:t>，女性</a:t>
            </a:r>
            <a:r>
              <a:rPr lang="en-US" altLang="zh-TW" sz="2400" dirty="0">
                <a:latin typeface="微軟正黑體"/>
                <a:ea typeface="微軟正黑體"/>
                <a:cs typeface="微軟正黑體"/>
              </a:rPr>
              <a:t>16.3%</a:t>
            </a:r>
            <a:r>
              <a:rPr lang="zh-TW" altLang="zh-TW" sz="2400" dirty="0" smtClean="0">
                <a:latin typeface="微軟正黑體"/>
                <a:ea typeface="微軟正黑體"/>
                <a:cs typeface="微軟正黑體"/>
              </a:rPr>
              <a:t>）。</a:t>
            </a:r>
            <a:endParaRPr lang="zh-TW" altLang="zh-TW" sz="2400" dirty="0">
              <a:latin typeface="微軟正黑體"/>
              <a:ea typeface="微軟正黑體"/>
              <a:cs typeface="微軟正黑體"/>
            </a:endParaRPr>
          </a:p>
          <a:p>
            <a:endParaRPr lang="zh-TW" altLang="zh-TW" sz="2400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2544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53775" y="363741"/>
            <a:ext cx="10051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600" b="1" dirty="0" smtClean="0">
                <a:solidFill>
                  <a:srgbClr val="548235"/>
                </a:solidFill>
                <a:latin typeface="微軟正黑體"/>
                <a:ea typeface="微軟正黑體"/>
                <a:cs typeface="微軟正黑體"/>
              </a:rPr>
              <a:t>99</a:t>
            </a:r>
            <a:r>
              <a:rPr lang="zh-TW" altLang="en-US" sz="3600" b="1" dirty="0" smtClean="0">
                <a:solidFill>
                  <a:srgbClr val="548235"/>
                </a:solidFill>
                <a:latin typeface="微軟正黑體"/>
                <a:ea typeface="微軟正黑體"/>
                <a:cs typeface="微軟正黑體"/>
              </a:rPr>
              <a:t>％成年人</a:t>
            </a:r>
            <a:r>
              <a:rPr lang="zh-TW" altLang="en-US" sz="3600" b="1" dirty="0">
                <a:solidFill>
                  <a:srgbClr val="548235"/>
                </a:solidFill>
                <a:latin typeface="微軟正黑體"/>
                <a:ea typeface="微軟正黑體"/>
                <a:cs typeface="微軟正黑體"/>
              </a:rPr>
              <a:t>曝</a:t>
            </a:r>
            <a:r>
              <a:rPr lang="zh-TW" altLang="en-US" sz="3600" b="1" dirty="0" smtClean="0">
                <a:solidFill>
                  <a:srgbClr val="548235"/>
                </a:solidFill>
                <a:latin typeface="微軟正黑體"/>
                <a:ea typeface="微軟正黑體"/>
                <a:cs typeface="微軟正黑體"/>
              </a:rPr>
              <a:t>「</a:t>
            </a:r>
            <a:r>
              <a:rPr lang="zh-TW" altLang="en-US" sz="3600" b="1" dirty="0" smtClean="0">
                <a:solidFill>
                  <a:srgbClr val="005674"/>
                </a:solidFill>
                <a:latin typeface="微軟正黑體"/>
                <a:ea typeface="微軟正黑體"/>
                <a:cs typeface="微軟正黑體"/>
              </a:rPr>
              <a:t>隱性飢餓</a:t>
            </a:r>
            <a:r>
              <a:rPr lang="zh-TW" altLang="en-US" sz="3600" b="1" dirty="0">
                <a:solidFill>
                  <a:srgbClr val="548235"/>
                </a:solidFill>
                <a:latin typeface="微軟正黑體"/>
                <a:ea typeface="微軟正黑體"/>
                <a:cs typeface="微軟正黑體"/>
              </a:rPr>
              <a:t>」風險</a:t>
            </a:r>
            <a:r>
              <a:rPr lang="zh-TW" altLang="en-US" sz="3600" b="1" dirty="0" smtClean="0">
                <a:solidFill>
                  <a:srgbClr val="548235"/>
                </a:solidFill>
                <a:latin typeface="微軟正黑體"/>
                <a:ea typeface="微軟正黑體"/>
                <a:cs typeface="微軟正黑體"/>
              </a:rPr>
              <a:t>中</a:t>
            </a:r>
            <a:endParaRPr lang="zh-TW" altLang="en-US" sz="3600" b="1" dirty="0">
              <a:solidFill>
                <a:srgbClr val="548235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4457603" y="-4448273"/>
            <a:ext cx="228797" cy="9144000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4463043" y="-4157081"/>
            <a:ext cx="217913" cy="9144000"/>
          </a:xfrm>
          <a:prstGeom prst="rect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4463044" y="156582"/>
            <a:ext cx="217913" cy="9144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4452938" y="452438"/>
            <a:ext cx="238125" cy="9144000"/>
          </a:xfrm>
          <a:prstGeom prst="rect">
            <a:avLst/>
          </a:prstGeom>
          <a:gradFill flip="none" rotWithShape="1">
            <a:gsLst>
              <a:gs pos="0">
                <a:srgbClr val="9933FF">
                  <a:shade val="30000"/>
                  <a:satMod val="115000"/>
                </a:srgbClr>
              </a:gs>
              <a:gs pos="50000">
                <a:srgbClr val="9933FF">
                  <a:shade val="67500"/>
                  <a:satMod val="115000"/>
                </a:srgbClr>
              </a:gs>
              <a:gs pos="100000">
                <a:srgbClr val="9933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160" y="1538010"/>
            <a:ext cx="73088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TW" altLang="zh-TW" sz="2400" dirty="0">
                <a:latin typeface="微軟正黑體"/>
                <a:ea typeface="微軟正黑體"/>
                <a:cs typeface="微軟正黑體"/>
              </a:rPr>
              <a:t>世界衛生組織（</a:t>
            </a:r>
            <a:r>
              <a:rPr lang="en-US" altLang="zh-TW" sz="2400" dirty="0">
                <a:latin typeface="微軟正黑體"/>
                <a:ea typeface="微軟正黑體"/>
                <a:cs typeface="微軟正黑體"/>
              </a:rPr>
              <a:t>WHO</a:t>
            </a:r>
            <a:r>
              <a:rPr lang="zh-TW" altLang="zh-TW" sz="2400" dirty="0">
                <a:latin typeface="微軟正黑體"/>
                <a:ea typeface="微軟正黑體"/>
                <a:cs typeface="微軟正黑體"/>
              </a:rPr>
              <a:t>）和聯合國糧農組織（ </a:t>
            </a:r>
            <a:r>
              <a:rPr lang="en-US" altLang="zh-TW" sz="2400" dirty="0" smtClean="0">
                <a:latin typeface="微軟正黑體"/>
                <a:ea typeface="微軟正黑體"/>
                <a:cs typeface="微軟正黑體"/>
              </a:rPr>
              <a:t>AO</a:t>
            </a:r>
            <a:r>
              <a:rPr lang="zh-TW" altLang="zh-TW" sz="2400" dirty="0">
                <a:latin typeface="微軟正黑體"/>
                <a:ea typeface="微軟正黑體"/>
                <a:cs typeface="微軟正黑體"/>
              </a:rPr>
              <a:t> ）將日常</a:t>
            </a:r>
            <a:r>
              <a:rPr lang="zh-TW" altLang="zh-TW" sz="2400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飲食中維生素與礦物質攝取不足的狀況，定義為「隱性飢餓」 </a:t>
            </a:r>
            <a:endParaRPr lang="en-US" altLang="zh-TW" sz="2400" dirty="0" smtClean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  <a:p>
            <a:pPr marL="285750" indent="-285750">
              <a:buFont typeface="Arial"/>
              <a:buChar char="•"/>
            </a:pPr>
            <a:r>
              <a:rPr lang="zh-TW" altLang="zh-TW" sz="2400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達</a:t>
            </a:r>
            <a:r>
              <a:rPr lang="en-US" altLang="zh-TW" sz="2400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99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%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台灣</a:t>
            </a:r>
            <a:r>
              <a:rPr lang="zh-TW" altLang="zh-TW" sz="2400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成人</a:t>
            </a:r>
            <a:r>
              <a:rPr lang="zh-TW" altLang="zh-TW" sz="2400" dirty="0" smtClean="0">
                <a:latin typeface="微軟正黑體"/>
                <a:ea typeface="微軟正黑體"/>
                <a:cs typeface="微軟正黑體"/>
              </a:rPr>
              <a:t>的每週飲食攝</a:t>
            </a:r>
            <a:r>
              <a:rPr lang="zh-TW" altLang="zh-TW" sz="2400" dirty="0">
                <a:latin typeface="微軟正黑體"/>
                <a:ea typeface="微軟正黑體"/>
                <a:cs typeface="微軟正黑體"/>
              </a:rPr>
              <a:t>取種類，未達到衛福部建議之六大類飲食指南標準，</a:t>
            </a:r>
            <a:r>
              <a:rPr lang="zh-TW" altLang="zh-TW" sz="2400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恐將</a:t>
            </a:r>
            <a:r>
              <a:rPr lang="zh-TW" altLang="zh-TW" sz="2400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成為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「</a:t>
            </a:r>
            <a:r>
              <a:rPr lang="zh-TW" altLang="zh-TW" sz="2400" dirty="0">
                <a:solidFill>
                  <a:srgbClr val="7030A0"/>
                </a:solidFill>
                <a:latin typeface="微軟正黑體"/>
                <a:ea typeface="微軟正黑體"/>
                <a:cs typeface="微軟正黑體"/>
              </a:rPr>
              <a:t>隱性飢餓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」</a:t>
            </a:r>
            <a:r>
              <a:rPr lang="zh-TW" altLang="zh-TW" sz="2400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高</a:t>
            </a:r>
            <a:r>
              <a:rPr lang="zh-TW" altLang="zh-TW" sz="2400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危險族群</a:t>
            </a:r>
            <a:r>
              <a:rPr lang="zh-TW" altLang="zh-TW" sz="2400" dirty="0">
                <a:latin typeface="微軟正黑體"/>
                <a:ea typeface="微軟正黑體"/>
                <a:cs typeface="微軟正黑體"/>
              </a:rPr>
              <a:t> </a:t>
            </a:r>
            <a:r>
              <a:rPr lang="en-US" altLang="zh-TW" sz="1400" i="1" dirty="0">
                <a:latin typeface="微軟正黑體"/>
                <a:ea typeface="微軟正黑體"/>
                <a:cs typeface="微軟正黑體"/>
              </a:rPr>
              <a:t>(2015</a:t>
            </a:r>
            <a:r>
              <a:rPr lang="zh-TW" altLang="en-US" sz="1400" i="1" dirty="0">
                <a:latin typeface="微軟正黑體"/>
                <a:ea typeface="微軟正黑體"/>
                <a:cs typeface="微軟正黑體"/>
              </a:rPr>
              <a:t>年</a:t>
            </a:r>
            <a:r>
              <a:rPr lang="zh-TW" altLang="zh-TW" sz="1400" i="1" dirty="0">
                <a:latin typeface="微軟正黑體"/>
                <a:ea typeface="微軟正黑體"/>
                <a:cs typeface="微軟正黑體"/>
              </a:rPr>
              <a:t>飲食認知</a:t>
            </a:r>
            <a:r>
              <a:rPr lang="en-US" altLang="zh-TW" sz="1400" i="1" dirty="0"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zh-TW" sz="1400" i="1" dirty="0">
                <a:latin typeface="微軟正黑體"/>
                <a:ea typeface="微軟正黑體"/>
                <a:cs typeface="微軟正黑體"/>
              </a:rPr>
              <a:t>行為調查 </a:t>
            </a:r>
            <a:r>
              <a:rPr lang="en-US" altLang="zh-TW" sz="1400" i="1" dirty="0" smtClean="0">
                <a:latin typeface="微軟正黑體"/>
                <a:ea typeface="微軟正黑體"/>
                <a:cs typeface="微軟正黑體"/>
              </a:rPr>
              <a:t>)</a:t>
            </a:r>
            <a:endParaRPr lang="en-US" altLang="zh-TW" sz="1400" i="1" dirty="0">
              <a:latin typeface="微軟正黑體"/>
              <a:ea typeface="微軟正黑體"/>
              <a:cs typeface="微軟正黑體"/>
            </a:endParaRPr>
          </a:p>
          <a:p>
            <a:pPr algn="r"/>
            <a:endParaRPr lang="en-US" altLang="zh-TW" sz="1200" dirty="0" smtClean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835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488" y="983383"/>
            <a:ext cx="820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dirty="0" smtClean="0"/>
              <a:t>.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4457603" y="-4448273"/>
            <a:ext cx="228797" cy="9144000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4463043" y="-4157081"/>
            <a:ext cx="217913" cy="9144000"/>
          </a:xfrm>
          <a:prstGeom prst="rect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4463044" y="156582"/>
            <a:ext cx="217913" cy="9144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4452938" y="452438"/>
            <a:ext cx="238125" cy="9144000"/>
          </a:xfrm>
          <a:prstGeom prst="rect">
            <a:avLst/>
          </a:prstGeom>
          <a:gradFill flip="none" rotWithShape="1">
            <a:gsLst>
              <a:gs pos="0">
                <a:srgbClr val="9933FF">
                  <a:shade val="30000"/>
                  <a:satMod val="115000"/>
                </a:srgbClr>
              </a:gs>
              <a:gs pos="50000">
                <a:srgbClr val="9933FF">
                  <a:shade val="67500"/>
                  <a:satMod val="115000"/>
                </a:srgbClr>
              </a:gs>
              <a:gs pos="100000">
                <a:srgbClr val="9933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503" y="662178"/>
            <a:ext cx="3984337" cy="3117238"/>
          </a:xfrm>
          <a:prstGeom prst="rect">
            <a:avLst/>
          </a:prstGeom>
        </p:spPr>
      </p:pic>
      <p:sp>
        <p:nvSpPr>
          <p:cNvPr id="9" name="子標題 2"/>
          <p:cNvSpPr txBox="1">
            <a:spLocks/>
          </p:cNvSpPr>
          <p:nvPr/>
        </p:nvSpPr>
        <p:spPr>
          <a:xfrm>
            <a:off x="1295400" y="3943350"/>
            <a:ext cx="6400800" cy="1314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4000" b="1" dirty="0" smtClean="0">
                <a:latin typeface="微軟正黑體"/>
                <a:ea typeface="微軟正黑體"/>
                <a:cs typeface="微軟正黑體"/>
              </a:rPr>
              <a:t>Oh, </a:t>
            </a:r>
            <a:r>
              <a:rPr lang="zh-TW" altLang="en-US" sz="4000" b="1" dirty="0" smtClean="0">
                <a:latin typeface="微軟正黑體"/>
                <a:ea typeface="微軟正黑體"/>
                <a:cs typeface="微軟正黑體"/>
              </a:rPr>
              <a:t>那要怎麼辦？</a:t>
            </a:r>
            <a:endParaRPr lang="en-US" altLang="zh-TW" sz="4000" b="1" dirty="0" smtClean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1311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0" y="0"/>
            <a:ext cx="9144000" cy="90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愛尚它</a:t>
            </a:r>
            <a:r>
              <a:rPr lang="en-US" altLang="zh-TW" sz="4000" b="1" baseline="30000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®</a:t>
            </a:r>
            <a:r>
              <a:rPr lang="zh-TW" altLang="en-US" sz="4000" b="1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每日精選組合隨身</a:t>
            </a:r>
            <a:r>
              <a:rPr lang="zh-TW" altLang="en-US" sz="4000" b="1" dirty="0" smtClean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</a:rPr>
              <a:t>包</a:t>
            </a:r>
            <a:endParaRPr lang="zh-TW" altLang="en-US" sz="4000" b="1" dirty="0">
              <a:solidFill>
                <a:srgbClr val="0070C0"/>
              </a:solidFill>
              <a:latin typeface="微軟正黑體"/>
              <a:ea typeface="微軟正黑體"/>
              <a:cs typeface="微軟正黑體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778423218"/>
              </p:ext>
            </p:extLst>
          </p:nvPr>
        </p:nvGraphicFramePr>
        <p:xfrm>
          <a:off x="674370" y="1130427"/>
          <a:ext cx="7848600" cy="381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75" y="1812608"/>
            <a:ext cx="2938463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685925" cy="5143500"/>
          </a:xfrm>
          <a:prstGeom prst="rect">
            <a:avLst/>
          </a:prstGeom>
          <a:gradFill flip="none" rotWithShape="1">
            <a:gsLst>
              <a:gs pos="0">
                <a:srgbClr val="9933FF">
                  <a:shade val="30000"/>
                  <a:satMod val="115000"/>
                </a:srgbClr>
              </a:gs>
              <a:gs pos="50000">
                <a:srgbClr val="9933FF">
                  <a:shade val="67500"/>
                  <a:satMod val="115000"/>
                </a:srgbClr>
              </a:gs>
              <a:gs pos="100000">
                <a:srgbClr val="9933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32" y="674593"/>
            <a:ext cx="1292662" cy="3785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zh-TW" sz="3600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葡萄籽、松樹皮、</a:t>
            </a:r>
            <a:endParaRPr lang="en-US" altLang="zh-TW" sz="3600" dirty="0" smtClean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lang="zh-TW" altLang="zh-TW" sz="3600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紅酒萃</a:t>
            </a:r>
            <a:r>
              <a:rPr lang="zh-TW" altLang="zh-TW" sz="3600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取精華</a:t>
            </a:r>
            <a:r>
              <a:rPr lang="zh-TW" altLang="zh-TW" sz="3600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粉末</a:t>
            </a:r>
            <a:endParaRPr lang="en-US" sz="36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02355" y="3187390"/>
            <a:ext cx="62416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9933FF"/>
                </a:solidFill>
                <a:latin typeface="微軟正黑體"/>
                <a:ea typeface="微軟正黑體"/>
                <a:cs typeface="微軟正黑體"/>
              </a:rPr>
              <a:t>葡萄</a:t>
            </a:r>
            <a:r>
              <a:rPr lang="zh-TW" altLang="en-US" sz="2800" b="1" dirty="0">
                <a:solidFill>
                  <a:srgbClr val="9933FF"/>
                </a:solidFill>
                <a:latin typeface="微軟正黑體"/>
                <a:ea typeface="微軟正黑體"/>
                <a:cs typeface="微軟正黑體"/>
              </a:rPr>
              <a:t>籽萃取物</a:t>
            </a:r>
            <a:endParaRPr lang="zh-TW" altLang="en-US" sz="2800" b="1" i="1" dirty="0">
              <a:solidFill>
                <a:srgbClr val="9933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sz="2800" dirty="0">
                <a:latin typeface="微軟正黑體"/>
                <a:ea typeface="微軟正黑體"/>
                <a:cs typeface="微軟正黑體"/>
              </a:rPr>
              <a:t>提取自紅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葡萄的</a:t>
            </a:r>
            <a:r>
              <a:rPr lang="zh-TW" altLang="en-US" sz="2800" dirty="0">
                <a:latin typeface="微軟正黑體"/>
                <a:ea typeface="微軟正黑體"/>
                <a:cs typeface="微軟正黑體"/>
              </a:rPr>
              <a:t>籽，含有稱為原花青素（</a:t>
            </a:r>
            <a:r>
              <a:rPr lang="en-US" altLang="zh-TW" sz="2800" dirty="0">
                <a:latin typeface="微軟正黑體"/>
                <a:ea typeface="微軟正黑體"/>
                <a:cs typeface="微軟正黑體"/>
              </a:rPr>
              <a:t>OPC</a:t>
            </a:r>
            <a:r>
              <a:rPr lang="zh-TW" altLang="en-US" sz="2800" dirty="0">
                <a:latin typeface="微軟正黑體"/>
                <a:ea typeface="微軟正黑體"/>
                <a:cs typeface="微軟正黑體"/>
              </a:rPr>
              <a:t>）的化合物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。</a:t>
            </a: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葡萄</a:t>
            </a:r>
            <a:r>
              <a:rPr lang="zh-TW" altLang="en-US" sz="2800" dirty="0">
                <a:latin typeface="微軟正黑體"/>
                <a:ea typeface="微軟正黑體"/>
                <a:cs typeface="微軟正黑體"/>
              </a:rPr>
              <a:t>籽萃取物擁有豐富的多酚類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。</a:t>
            </a:r>
            <a:endParaRPr lang="zh-TW" altLang="en-US" sz="2800" dirty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808" y="2167341"/>
            <a:ext cx="800887" cy="8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13" y="677317"/>
            <a:ext cx="1155842" cy="12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902354" y="89554"/>
            <a:ext cx="62416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b="1" dirty="0">
                <a:solidFill>
                  <a:srgbClr val="9933FF"/>
                </a:solidFill>
                <a:latin typeface="微軟正黑體"/>
                <a:ea typeface="微軟正黑體"/>
                <a:cs typeface="微軟正黑體"/>
              </a:rPr>
              <a:t>松樹皮萃取物</a:t>
            </a:r>
            <a:r>
              <a:rPr lang="en-US" altLang="zh-TW" sz="2800" b="1" dirty="0">
                <a:solidFill>
                  <a:srgbClr val="9933FF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2800" dirty="0" smtClean="0">
                <a:solidFill>
                  <a:srgbClr val="9933FF"/>
                </a:solidFill>
                <a:latin typeface="微軟正黑體"/>
                <a:ea typeface="微軟正黑體"/>
                <a:cs typeface="微軟正黑體"/>
              </a:rPr>
              <a:t>碧容健</a:t>
            </a:r>
            <a:r>
              <a:rPr lang="en-US" altLang="zh-TW" sz="2800" baseline="30000" dirty="0">
                <a:solidFill>
                  <a:srgbClr val="9933FF"/>
                </a:solidFill>
                <a:latin typeface="微軟正黑體"/>
                <a:ea typeface="微軟正黑體"/>
                <a:cs typeface="微軟正黑體"/>
              </a:rPr>
              <a:t>®</a:t>
            </a:r>
            <a:r>
              <a:rPr lang="en-US" altLang="zh-TW" sz="2800" b="1" dirty="0" smtClean="0">
                <a:solidFill>
                  <a:srgbClr val="9933FF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lang="en-US" altLang="zh-TW" sz="2800" b="1" dirty="0">
              <a:solidFill>
                <a:srgbClr val="9933FF"/>
              </a:solidFill>
              <a:latin typeface="微軟正黑體"/>
              <a:ea typeface="微軟正黑體"/>
              <a:cs typeface="微軟正黑體"/>
            </a:endParaRPr>
          </a:p>
          <a:p>
            <a:pPr lvl="0"/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碧容健</a:t>
            </a:r>
            <a:r>
              <a:rPr lang="en-US" altLang="zh-TW" sz="2800" baseline="300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®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（</a:t>
            </a:r>
            <a:r>
              <a:rPr lang="en-US" altLang="zh-TW" sz="2800" dirty="0" err="1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Pycnogenol</a:t>
            </a:r>
            <a:r>
              <a:rPr lang="en-US" altLang="zh-TW" sz="2800" baseline="300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®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）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是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由海岸松樹皮提取的天然植物萃取物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。</a:t>
            </a:r>
            <a:endParaRPr lang="en-US" altLang="zh-TW" sz="2800" dirty="0" smtClean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  <a:p>
            <a:pPr lvl="0"/>
            <a:r>
              <a:rPr lang="zh-TW" altLang="en-US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松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樹皮萃取物是原花青素、生物類黃酮及有機酸的組合。</a:t>
            </a:r>
            <a:endParaRPr lang="en-US" altLang="zh-TW" sz="2800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13" y="3533356"/>
            <a:ext cx="11144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860938" y="2438319"/>
            <a:ext cx="5217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i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碧容</a:t>
            </a:r>
            <a:r>
              <a:rPr lang="zh-TW" altLang="en-US" sz="1400" i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</a:t>
            </a:r>
            <a:r>
              <a:rPr lang="en-US" altLang="zh-TW" sz="1400" i="1" baseline="300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1400" i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1400" i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賀發研究公司</a:t>
            </a:r>
            <a:r>
              <a:rPr lang="en-US" altLang="zh-TW" sz="1400" i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400" i="1" dirty="0" err="1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Horphag</a:t>
            </a:r>
            <a:r>
              <a:rPr lang="en-US" altLang="zh-TW" sz="1400" i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Research Ltd.)</a:t>
            </a:r>
            <a:r>
              <a:rPr lang="zh-TW" altLang="en-US" sz="1400" i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的註冊商標，此產品受一個或多個美國專利和其他國際專利的保護。</a:t>
            </a:r>
          </a:p>
        </p:txBody>
      </p:sp>
    </p:spTree>
    <p:extLst>
      <p:ext uri="{BB962C8B-B14F-4D97-AF65-F5344CB8AC3E}">
        <p14:creationId xmlns:p14="http://schemas.microsoft.com/office/powerpoint/2010/main" val="4194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685925" cy="5143500"/>
          </a:xfrm>
          <a:prstGeom prst="rect">
            <a:avLst/>
          </a:prstGeom>
          <a:gradFill flip="none" rotWithShape="1">
            <a:gsLst>
              <a:gs pos="0">
                <a:srgbClr val="9933FF">
                  <a:shade val="30000"/>
                  <a:satMod val="115000"/>
                </a:srgbClr>
              </a:gs>
              <a:gs pos="50000">
                <a:srgbClr val="9933FF">
                  <a:shade val="67500"/>
                  <a:satMod val="115000"/>
                </a:srgbClr>
              </a:gs>
              <a:gs pos="100000">
                <a:srgbClr val="9933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32" y="448091"/>
            <a:ext cx="1292662" cy="3785652"/>
          </a:xfrm>
          <a:prstGeom prst="rect">
            <a:avLst/>
          </a:prstGeom>
          <a:noFill/>
        </p:spPr>
        <p:txBody>
          <a:bodyPr vert="eaVert" wrap="none" rtlCol="0" anchor="t" anchorCtr="0">
            <a:spAutoFit/>
          </a:bodyPr>
          <a:lstStyle/>
          <a:p>
            <a:r>
              <a:rPr lang="zh-TW" altLang="zh-TW" sz="3600" dirty="0" smtClean="0">
                <a:solidFill>
                  <a:prstClr val="white"/>
                </a:solidFill>
                <a:latin typeface="微軟正黑體"/>
                <a:ea typeface="微軟正黑體"/>
                <a:cs typeface="微軟正黑體"/>
              </a:rPr>
              <a:t>葡萄籽、松樹皮、</a:t>
            </a:r>
            <a:endParaRPr lang="en-US" altLang="zh-TW" sz="3600" dirty="0" smtClean="0">
              <a:solidFill>
                <a:prstClr val="white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lang="zh-TW" altLang="zh-TW" sz="3600" dirty="0" smtClean="0">
                <a:solidFill>
                  <a:prstClr val="white"/>
                </a:solidFill>
                <a:latin typeface="微軟正黑體"/>
                <a:ea typeface="微軟正黑體"/>
                <a:cs typeface="微軟正黑體"/>
              </a:rPr>
              <a:t>紅酒萃</a:t>
            </a:r>
            <a:r>
              <a:rPr lang="zh-TW" altLang="zh-TW" sz="3600" dirty="0">
                <a:solidFill>
                  <a:prstClr val="white"/>
                </a:solidFill>
                <a:latin typeface="微軟正黑體"/>
                <a:ea typeface="微軟正黑體"/>
                <a:cs typeface="微軟正黑體"/>
              </a:rPr>
              <a:t>取精華</a:t>
            </a:r>
            <a:r>
              <a:rPr lang="zh-TW" altLang="zh-TW" sz="3600" dirty="0" smtClean="0">
                <a:solidFill>
                  <a:prstClr val="white"/>
                </a:solidFill>
                <a:latin typeface="微軟正黑體"/>
                <a:ea typeface="微軟正黑體"/>
                <a:cs typeface="微軟正黑體"/>
              </a:rPr>
              <a:t>粉末</a:t>
            </a:r>
            <a:endParaRPr lang="en-US" sz="3600" b="1" dirty="0">
              <a:solidFill>
                <a:prstClr val="white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40252" y="613878"/>
            <a:ext cx="62922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9933FF"/>
                </a:solidFill>
                <a:latin typeface="微軟正黑體"/>
                <a:ea typeface="微軟正黑體"/>
                <a:cs typeface="微軟正黑體"/>
              </a:rPr>
              <a:t>紅</a:t>
            </a:r>
            <a:r>
              <a:rPr lang="zh-TW" altLang="en-US" sz="2800" b="1" dirty="0">
                <a:solidFill>
                  <a:srgbClr val="9933FF"/>
                </a:solidFill>
                <a:latin typeface="微軟正黑體"/>
                <a:ea typeface="微軟正黑體"/>
                <a:cs typeface="微軟正黑體"/>
              </a:rPr>
              <a:t>酒萃取物</a:t>
            </a:r>
          </a:p>
          <a:p>
            <a:r>
              <a:rPr lang="zh-TW" altLang="en-US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紅酒萃取物存在於葡萄藤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、根、籽及莖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。</a:t>
            </a:r>
            <a:endParaRPr lang="zh-TW" altLang="en-US" sz="2800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  <a:p>
            <a:endParaRPr lang="en-US" altLang="zh-TW" sz="2800" b="1" dirty="0" smtClean="0">
              <a:solidFill>
                <a:srgbClr val="9933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sz="2800" b="1" dirty="0" smtClean="0">
                <a:solidFill>
                  <a:srgbClr val="9933FF"/>
                </a:solidFill>
                <a:latin typeface="微軟正黑體"/>
                <a:ea typeface="微軟正黑體"/>
                <a:cs typeface="微軟正黑體"/>
              </a:rPr>
              <a:t>山桑果萃取</a:t>
            </a:r>
            <a:r>
              <a:rPr lang="zh-TW" altLang="en-US" sz="2800" b="1" dirty="0">
                <a:solidFill>
                  <a:srgbClr val="9933FF"/>
                </a:solidFill>
                <a:latin typeface="微軟正黑體"/>
                <a:ea typeface="微軟正黑體"/>
                <a:cs typeface="微軟正黑體"/>
              </a:rPr>
              <a:t>物</a:t>
            </a:r>
          </a:p>
          <a:p>
            <a:r>
              <a:rPr lang="zh-TW" altLang="en-US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提取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自歐洲一種普遍的矮灌木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果實。</a:t>
            </a:r>
            <a:endParaRPr lang="en-US" altLang="zh-TW" sz="2800" dirty="0" smtClean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成熟的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山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桑果萃取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物含有稱為花青素的黃酮類色素。</a:t>
            </a:r>
          </a:p>
          <a:p>
            <a:endParaRPr lang="en-US" altLang="zh-TW" sz="2800" b="1" dirty="0" smtClean="0">
              <a:solidFill>
                <a:srgbClr val="9933FF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sz="2800" b="1" dirty="0" smtClean="0">
                <a:solidFill>
                  <a:srgbClr val="9933FF"/>
                </a:solidFill>
                <a:latin typeface="微軟正黑體"/>
                <a:ea typeface="微軟正黑體"/>
                <a:cs typeface="微軟正黑體"/>
              </a:rPr>
              <a:t>柑橘</a:t>
            </a:r>
            <a:r>
              <a:rPr lang="zh-TW" altLang="en-US" sz="2800" b="1" dirty="0">
                <a:solidFill>
                  <a:srgbClr val="9933FF"/>
                </a:solidFill>
                <a:latin typeface="微軟正黑體"/>
                <a:ea typeface="微軟正黑體"/>
                <a:cs typeface="微軟正黑體"/>
              </a:rPr>
              <a:t>萃取物</a:t>
            </a:r>
            <a:r>
              <a:rPr lang="en-US" altLang="zh-TW" sz="2800" b="1" dirty="0">
                <a:solidFill>
                  <a:srgbClr val="9933FF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2800" b="1" dirty="0">
                <a:solidFill>
                  <a:srgbClr val="9933FF"/>
                </a:solidFill>
                <a:latin typeface="微軟正黑體"/>
                <a:ea typeface="微軟正黑體"/>
                <a:cs typeface="微軟正黑體"/>
              </a:rPr>
              <a:t>生物類黃酮類</a:t>
            </a:r>
            <a:r>
              <a:rPr lang="en-US" altLang="zh-TW" sz="2800" b="1" dirty="0">
                <a:solidFill>
                  <a:srgbClr val="9933FF"/>
                </a:solidFill>
                <a:latin typeface="微軟正黑體"/>
                <a:ea typeface="微軟正黑體"/>
                <a:cs typeface="微軟正黑體"/>
              </a:rPr>
              <a:t>)</a:t>
            </a:r>
          </a:p>
          <a:p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生物類黃酮是存在於部份植物的物質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。</a:t>
            </a:r>
            <a:endParaRPr lang="zh-TW" altLang="en-US" sz="2800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30" y="36429"/>
            <a:ext cx="2045970" cy="10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70" y="3943011"/>
            <a:ext cx="2526030" cy="120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0"/>
            <a:ext cx="1685925" cy="5143500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631" y="1032674"/>
            <a:ext cx="738664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zh-TW" sz="3600" dirty="0" smtClea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強</a:t>
            </a:r>
            <a:r>
              <a:rPr lang="zh-TW" altLang="zh-TW" sz="360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鈣配方</a:t>
            </a:r>
            <a:r>
              <a:rPr lang="zh-TW" altLang="zh-TW" sz="3600" dirty="0" smtClea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粉末</a:t>
            </a:r>
            <a:endParaRPr lang="zh-TW" altLang="zh-TW" sz="3600" dirty="0">
              <a:solidFill>
                <a:srgbClr val="FFFFFF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6533" y="0"/>
            <a:ext cx="76145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zh-TW" altLang="en-US" sz="2800" b="1" dirty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鈣</a:t>
            </a:r>
          </a:p>
          <a:p>
            <a:pPr lvl="1"/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鈣有助於維持骨骼與牙齒</a:t>
            </a:r>
            <a:r>
              <a:rPr lang="zh-TW" altLang="en-US" sz="2800" dirty="0">
                <a:latin typeface="微軟正黑體"/>
                <a:ea typeface="微軟正黑體"/>
                <a:cs typeface="微軟正黑體"/>
              </a:rPr>
              <a:t>的正常發育及健康，幫助血液正常的凝固功能，有助於肌肉與心臟的正常收縮及神經的感應性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。</a:t>
            </a:r>
            <a:endParaRPr lang="en-US" altLang="zh-TW" sz="2800" b="1" dirty="0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lang="zh-TW" altLang="en-US" sz="2800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鎂 </a:t>
            </a:r>
            <a:endParaRPr lang="zh-TW" altLang="en-US" sz="2800" b="1" dirty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鎂有助於骨骼與牙齒</a:t>
            </a:r>
            <a:r>
              <a:rPr lang="zh-TW" altLang="en-US" sz="2800" dirty="0">
                <a:latin typeface="微軟正黑體"/>
                <a:ea typeface="微軟正黑體"/>
                <a:cs typeface="微軟正黑體"/>
              </a:rPr>
              <a:t>的正常發育，有助於維持醣類的正常代謝，有助於心臟、肌肉與神經的正常功能，有助於身體正常代謝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。</a:t>
            </a:r>
            <a:endParaRPr lang="zh-TW" altLang="en-US" sz="2800" dirty="0"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lang="zh-TW" altLang="en-US" sz="2800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錳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 </a:t>
            </a:r>
            <a:endParaRPr lang="zh-TW" altLang="en-US" sz="2800" dirty="0"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存在</a:t>
            </a:r>
            <a:r>
              <a:rPr lang="zh-TW" altLang="en-US" sz="2800" dirty="0">
                <a:latin typeface="微軟正黑體"/>
                <a:ea typeface="微軟正黑體"/>
                <a:cs typeface="微軟正黑體"/>
              </a:rPr>
              <a:t>於植物及動物物質內的必要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礦物質。</a:t>
            </a:r>
            <a:endParaRPr lang="zh-TW" altLang="en-US" sz="2800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104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5840" y="3966383"/>
            <a:ext cx="3058160" cy="115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0"/>
            <a:ext cx="1685925" cy="5143500"/>
          </a:xfrm>
          <a:prstGeom prst="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631" y="1140589"/>
            <a:ext cx="738664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zh-TW" sz="3600" dirty="0" smtClea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強</a:t>
            </a:r>
            <a:r>
              <a:rPr lang="zh-TW" altLang="zh-TW" sz="360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鈣配方</a:t>
            </a:r>
            <a:r>
              <a:rPr lang="zh-TW" altLang="zh-TW" sz="3600" dirty="0" smtClea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粉末</a:t>
            </a:r>
            <a:endParaRPr lang="zh-TW" altLang="zh-TW" sz="3600" dirty="0">
              <a:solidFill>
                <a:srgbClr val="FFFFFF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2244" y="175111"/>
            <a:ext cx="76145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zh-TW" altLang="en-US" sz="2800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維生素</a:t>
            </a:r>
            <a:r>
              <a:rPr lang="en-US" altLang="zh-TW" sz="2800" b="1" dirty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C </a:t>
            </a:r>
          </a:p>
          <a:p>
            <a:pPr lvl="1"/>
            <a:r>
              <a:rPr lang="zh-TW" altLang="en-US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維生素</a:t>
            </a:r>
            <a:r>
              <a:rPr lang="en-US" altLang="zh-TW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C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可促進膠原蛋白的形成，有助於傷口癒合；有助於維持細胞排列的緊密性，增進體內結締組織。維生素</a:t>
            </a:r>
            <a:r>
              <a:rPr lang="en-US" altLang="zh-TW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C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有助於骨骼及牙齒的生長，並促進鐵的吸收，具抗氧化作用</a:t>
            </a:r>
            <a:r>
              <a:rPr lang="zh-TW" altLang="en-US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。</a:t>
            </a:r>
            <a:endParaRPr lang="zh-TW" altLang="en-US" sz="2800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  <a:p>
            <a:pPr lvl="1"/>
            <a:r>
              <a:rPr lang="zh-TW" altLang="en-US" sz="2800" b="1" dirty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維生素</a:t>
            </a:r>
            <a:r>
              <a:rPr lang="en-US" altLang="zh-TW" sz="2800" b="1" dirty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D </a:t>
            </a:r>
          </a:p>
          <a:p>
            <a:pPr lvl="1"/>
            <a:r>
              <a:rPr lang="zh-TW" altLang="en-US" sz="28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維生素</a:t>
            </a:r>
            <a:r>
              <a:rPr lang="en-US" altLang="zh-TW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D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可增進鈣吸收，幫助骨骼及牙齒的生長發育，促進釋放骨鈣，以維持血鈣平衡；有助於維持神經、肌肉的正常生理。</a:t>
            </a:r>
            <a:endParaRPr lang="en-US" sz="2800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2262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23066</TotalTime>
  <Words>1193</Words>
  <Application>Microsoft Office PowerPoint</Application>
  <PresentationFormat>如螢幕大小 (16:9)</PresentationFormat>
  <Paragraphs>104</Paragraphs>
  <Slides>15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愛尚它® 每日精選組合 隨身包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Isotonix®  Daily Essentials Packets</dc:title>
  <dc:creator>Amanda Belo</dc:creator>
  <cp:lastModifiedBy>Laura Chen</cp:lastModifiedBy>
  <cp:revision>137</cp:revision>
  <cp:lastPrinted>2019-04-01T07:15:33Z</cp:lastPrinted>
  <dcterms:created xsi:type="dcterms:W3CDTF">2018-04-03T17:55:21Z</dcterms:created>
  <dcterms:modified xsi:type="dcterms:W3CDTF">2019-04-16T05:20:41Z</dcterms:modified>
</cp:coreProperties>
</file>